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7" r:id="rId5"/>
    <p:sldId id="274" r:id="rId6"/>
    <p:sldId id="273" r:id="rId7"/>
    <p:sldId id="266" r:id="rId8"/>
    <p:sldId id="258" r:id="rId9"/>
    <p:sldId id="259" r:id="rId10"/>
    <p:sldId id="270" r:id="rId11"/>
    <p:sldId id="264" r:id="rId12"/>
    <p:sldId id="268" r:id="rId13"/>
    <p:sldId id="272" r:id="rId14"/>
    <p:sldId id="276" r:id="rId15"/>
    <p:sldId id="277" r:id="rId16"/>
    <p:sldId id="278" r:id="rId17"/>
    <p:sldId id="279" r:id="rId18"/>
    <p:sldId id="280" r:id="rId19"/>
    <p:sldId id="281" r:id="rId20"/>
  </p:sldIdLst>
  <p:sldSz cx="12192000" cy="6858000"/>
  <p:notesSz cx="7772400" cy="10058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0"/>
  </p:normalViewPr>
  <p:slideViewPr>
    <p:cSldViewPr snapToGrid="0">
      <p:cViewPr>
        <p:scale>
          <a:sx n="75" d="100"/>
          <a:sy n="75" d="100"/>
        </p:scale>
        <p:origin x="191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37" name="그림 3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그림 3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2/16/18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AA53C17-DD5F-4472-A0D7-4F400FFA1E9D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"/>
          <p:cNvPicPr/>
          <p:nvPr/>
        </p:nvPicPr>
        <p:blipFill>
          <a:blip r:embed="rId2"/>
          <a:srcRect l="5739" t="5830" r="11564" b="16036"/>
          <a:stretch/>
        </p:blipFill>
        <p:spPr>
          <a:xfrm>
            <a:off x="167760" y="-289440"/>
            <a:ext cx="15818760" cy="1057608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11606760" y="3108600"/>
            <a:ext cx="341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Gangnam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671400" y="7773480"/>
            <a:ext cx="34142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Gwanak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그림 6"/>
          <p:cNvPicPr/>
          <p:nvPr/>
        </p:nvPicPr>
        <p:blipFill>
          <a:blip r:embed="rId3"/>
          <a:srcRect l="9144" t="6036" r="12600" b="6183"/>
          <a:stretch/>
        </p:blipFill>
        <p:spPr>
          <a:xfrm>
            <a:off x="410760" y="0"/>
            <a:ext cx="5717520" cy="4534560"/>
          </a:xfrm>
          <a:prstGeom prst="rect">
            <a:avLst/>
          </a:prstGeom>
          <a:ln>
            <a:noFill/>
          </a:ln>
        </p:spPr>
      </p:pic>
      <p:sp>
        <p:nvSpPr>
          <p:cNvPr id="43" name="CustomShape 3"/>
          <p:cNvSpPr/>
          <p:nvPr/>
        </p:nvSpPr>
        <p:spPr>
          <a:xfrm>
            <a:off x="1863000" y="3591720"/>
            <a:ext cx="15926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Gwanak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3269880" y="3114720"/>
            <a:ext cx="1927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Gangnam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Line 5"/>
          <p:cNvSpPr/>
          <p:nvPr/>
        </p:nvSpPr>
        <p:spPr>
          <a:xfrm flipV="1">
            <a:off x="1828800" y="3591360"/>
            <a:ext cx="477360" cy="28440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custDash>
              <a:ds d="15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Line 6"/>
          <p:cNvSpPr/>
          <p:nvPr/>
        </p:nvSpPr>
        <p:spPr>
          <a:xfrm flipH="1" flipV="1">
            <a:off x="3394080" y="3862800"/>
            <a:ext cx="3897720" cy="29952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custDash>
              <a:ds d="15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Line 7"/>
          <p:cNvSpPr/>
          <p:nvPr/>
        </p:nvSpPr>
        <p:spPr>
          <a:xfrm flipH="1" flipV="1">
            <a:off x="4236120" y="3756600"/>
            <a:ext cx="6528240" cy="26787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custDash>
              <a:ds d="15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Line 8"/>
          <p:cNvSpPr/>
          <p:nvPr/>
        </p:nvSpPr>
        <p:spPr>
          <a:xfrm flipH="1">
            <a:off x="3923640" y="705960"/>
            <a:ext cx="5497920" cy="195804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custDash>
              <a:ds d="15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9"/>
          <p:cNvSpPr/>
          <p:nvPr/>
        </p:nvSpPr>
        <p:spPr>
          <a:xfrm>
            <a:off x="4851360" y="331200"/>
            <a:ext cx="1859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605 km</a:t>
            </a:r>
            <a:r>
              <a:rPr lang="en-US" sz="2400" b="0" strike="noStrike" spc="-1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0"/>
          <p:cNvSpPr/>
          <p:nvPr/>
        </p:nvSpPr>
        <p:spPr>
          <a:xfrm>
            <a:off x="1729800" y="8341560"/>
            <a:ext cx="1859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29.5 km</a:t>
            </a:r>
            <a:r>
              <a:rPr lang="en-US" sz="2400" b="0" strike="noStrike" spc="-1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1"/>
          <p:cNvSpPr/>
          <p:nvPr/>
        </p:nvSpPr>
        <p:spPr>
          <a:xfrm>
            <a:off x="13993920" y="3653280"/>
            <a:ext cx="1859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39.5 km</a:t>
            </a:r>
            <a:r>
              <a:rPr lang="en-US" sz="2400" b="0" strike="noStrike" spc="-1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57B15D-FB31-4C46-989D-4EDF0F2EB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6497"/>
          <a:stretch/>
        </p:blipFill>
        <p:spPr>
          <a:xfrm>
            <a:off x="2031668" y="566056"/>
            <a:ext cx="7200000" cy="31212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6429CC-7972-4DA5-A0A5-7F0F779B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68" y="3687308"/>
            <a:ext cx="7200000" cy="336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7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그림 58"/>
          <p:cNvPicPr/>
          <p:nvPr/>
        </p:nvPicPr>
        <p:blipFill>
          <a:blip r:embed="rId2"/>
          <a:stretch/>
        </p:blipFill>
        <p:spPr>
          <a:xfrm>
            <a:off x="-2396520" y="-3313440"/>
            <a:ext cx="7199640" cy="5299560"/>
          </a:xfrm>
          <a:prstGeom prst="rect">
            <a:avLst/>
          </a:prstGeom>
          <a:ln w="38160"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1769760" y="-984600"/>
            <a:ext cx="287640" cy="28764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2"/>
          <p:cNvPicPr/>
          <p:nvPr/>
        </p:nvPicPr>
        <p:blipFill>
          <a:blip r:embed="rId3"/>
          <a:stretch/>
        </p:blipFill>
        <p:spPr>
          <a:xfrm>
            <a:off x="-2400120" y="3161520"/>
            <a:ext cx="7199640" cy="4047840"/>
          </a:xfrm>
          <a:prstGeom prst="rect">
            <a:avLst/>
          </a:prstGeom>
          <a:ln w="38160">
            <a:solidFill>
              <a:schemeClr val="tx1"/>
            </a:solidFill>
            <a:round/>
          </a:ln>
        </p:spPr>
      </p:pic>
      <p:sp>
        <p:nvSpPr>
          <p:cNvPr id="143" name="CustomShape 2"/>
          <p:cNvSpPr/>
          <p:nvPr/>
        </p:nvSpPr>
        <p:spPr>
          <a:xfrm>
            <a:off x="1298160" y="4207680"/>
            <a:ext cx="630360" cy="630360"/>
          </a:xfrm>
          <a:prstGeom prst="rect">
            <a:avLst/>
          </a:prstGeom>
          <a:noFill/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Line 3"/>
          <p:cNvSpPr/>
          <p:nvPr/>
        </p:nvSpPr>
        <p:spPr>
          <a:xfrm>
            <a:off x="2109600" y="-677160"/>
            <a:ext cx="2673360" cy="3838320"/>
          </a:xfrm>
          <a:prstGeom prst="line">
            <a:avLst/>
          </a:prstGeom>
          <a:ln w="38160">
            <a:solidFill>
              <a:schemeClr val="tx1"/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Line 4"/>
          <p:cNvSpPr/>
          <p:nvPr/>
        </p:nvSpPr>
        <p:spPr>
          <a:xfrm flipH="1">
            <a:off x="-2416680" y="-677160"/>
            <a:ext cx="4186440" cy="3863160"/>
          </a:xfrm>
          <a:prstGeom prst="line">
            <a:avLst/>
          </a:prstGeom>
          <a:ln w="38160">
            <a:solidFill>
              <a:schemeClr val="tx1"/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Picture 2"/>
          <p:cNvPicPr/>
          <p:nvPr/>
        </p:nvPicPr>
        <p:blipFill>
          <a:blip r:embed="rId4"/>
          <a:stretch/>
        </p:blipFill>
        <p:spPr>
          <a:xfrm>
            <a:off x="-1882080" y="9138960"/>
            <a:ext cx="1271880" cy="1799640"/>
          </a:xfrm>
          <a:prstGeom prst="rect">
            <a:avLst/>
          </a:prstGeom>
          <a:ln>
            <a:noFill/>
          </a:ln>
        </p:spPr>
      </p:pic>
      <p:sp>
        <p:nvSpPr>
          <p:cNvPr id="147" name="CustomShape 5"/>
          <p:cNvSpPr/>
          <p:nvPr/>
        </p:nvSpPr>
        <p:spPr>
          <a:xfrm>
            <a:off x="-2417040" y="8193240"/>
            <a:ext cx="7199640" cy="3449520"/>
          </a:xfrm>
          <a:prstGeom prst="rect">
            <a:avLst/>
          </a:prstGeom>
          <a:noFill/>
          <a:ln w="3816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6"/>
          <p:cNvSpPr/>
          <p:nvPr/>
        </p:nvSpPr>
        <p:spPr>
          <a:xfrm rot="5400000">
            <a:off x="2926800" y="1323720"/>
            <a:ext cx="5399640" cy="71964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1">
              <a:lumMod val="75000"/>
            </a:schemeClr>
          </a:solidFill>
          <a:ln w="7632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7"/>
          <p:cNvSpPr/>
          <p:nvPr/>
        </p:nvSpPr>
        <p:spPr>
          <a:xfrm rot="5400000">
            <a:off x="2890080" y="7525440"/>
            <a:ext cx="5399640" cy="71964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1">
              <a:lumMod val="75000"/>
            </a:schemeClr>
          </a:solidFill>
          <a:ln w="7632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8"/>
          <p:cNvSpPr/>
          <p:nvPr/>
        </p:nvSpPr>
        <p:spPr>
          <a:xfrm rot="16200000">
            <a:off x="-5699520" y="1324080"/>
            <a:ext cx="5399640" cy="71964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9"/>
          <p:cNvSpPr/>
          <p:nvPr/>
        </p:nvSpPr>
        <p:spPr>
          <a:xfrm>
            <a:off x="1928520" y="4843440"/>
            <a:ext cx="2765880" cy="3396240"/>
          </a:xfrm>
          <a:prstGeom prst="line">
            <a:avLst/>
          </a:prstGeom>
          <a:ln w="38160">
            <a:solidFill>
              <a:schemeClr val="tx1"/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10"/>
          <p:cNvSpPr/>
          <p:nvPr/>
        </p:nvSpPr>
        <p:spPr>
          <a:xfrm flipH="1">
            <a:off x="-2505240" y="4858560"/>
            <a:ext cx="3803040" cy="3381120"/>
          </a:xfrm>
          <a:prstGeom prst="line">
            <a:avLst/>
          </a:prstGeom>
          <a:ln w="38160">
            <a:solidFill>
              <a:schemeClr val="tx1"/>
            </a:solidFill>
            <a:custDash>
              <a:ds d="400000" sp="3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1"/>
          <p:cNvSpPr/>
          <p:nvPr/>
        </p:nvSpPr>
        <p:spPr>
          <a:xfrm rot="16200000">
            <a:off x="-5672520" y="7525800"/>
            <a:ext cx="5399640" cy="71964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2"/>
          <p:cNvSpPr/>
          <p:nvPr/>
        </p:nvSpPr>
        <p:spPr>
          <a:xfrm>
            <a:off x="-636480" y="-3336480"/>
            <a:ext cx="3588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Macro(City)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3"/>
          <p:cNvSpPr/>
          <p:nvPr/>
        </p:nvSpPr>
        <p:spPr>
          <a:xfrm>
            <a:off x="-1703160" y="2583720"/>
            <a:ext cx="5722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Meso(Neighbourhood)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14"/>
          <p:cNvSpPr/>
          <p:nvPr/>
        </p:nvSpPr>
        <p:spPr>
          <a:xfrm>
            <a:off x="-464040" y="7716600"/>
            <a:ext cx="32443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Individual level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Picture 2"/>
          <p:cNvPicPr/>
          <p:nvPr/>
        </p:nvPicPr>
        <p:blipFill>
          <a:blip r:embed="rId5"/>
          <a:stretch/>
        </p:blipFill>
        <p:spPr>
          <a:xfrm>
            <a:off x="221760" y="9717120"/>
            <a:ext cx="1439640" cy="1439640"/>
          </a:xfrm>
          <a:prstGeom prst="rect">
            <a:avLst/>
          </a:prstGeom>
          <a:ln>
            <a:noFill/>
          </a:ln>
        </p:spPr>
      </p:pic>
      <p:pic>
        <p:nvPicPr>
          <p:cNvPr id="158" name="Picture 8"/>
          <p:cNvPicPr/>
          <p:nvPr/>
        </p:nvPicPr>
        <p:blipFill>
          <a:blip r:embed="rId6"/>
          <a:stretch/>
        </p:blipFill>
        <p:spPr>
          <a:xfrm>
            <a:off x="2308320" y="8743320"/>
            <a:ext cx="1890720" cy="2159640"/>
          </a:xfrm>
          <a:prstGeom prst="rect">
            <a:avLst/>
          </a:prstGeom>
          <a:ln>
            <a:noFill/>
          </a:ln>
        </p:spPr>
      </p:pic>
      <p:sp>
        <p:nvSpPr>
          <p:cNvPr id="159" name="CustomShape 15"/>
          <p:cNvSpPr/>
          <p:nvPr/>
        </p:nvSpPr>
        <p:spPr>
          <a:xfrm>
            <a:off x="-2328480" y="8212320"/>
            <a:ext cx="6973200" cy="100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000" b="0" strike="noStrike" spc="-58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situations of exposure in daily life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16"/>
          <p:cNvSpPr/>
          <p:nvPr/>
        </p:nvSpPr>
        <p:spPr>
          <a:xfrm>
            <a:off x="-2400480" y="11019240"/>
            <a:ext cx="2265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Walking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17"/>
          <p:cNvSpPr/>
          <p:nvPr/>
        </p:nvSpPr>
        <p:spPr>
          <a:xfrm>
            <a:off x="-156600" y="11019240"/>
            <a:ext cx="2265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In-Vehicle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18"/>
          <p:cNvSpPr/>
          <p:nvPr/>
        </p:nvSpPr>
        <p:spPr>
          <a:xfrm>
            <a:off x="2148480" y="11019240"/>
            <a:ext cx="2265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In-Building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19"/>
          <p:cNvSpPr/>
          <p:nvPr/>
        </p:nvSpPr>
        <p:spPr>
          <a:xfrm>
            <a:off x="-2089080" y="8982360"/>
            <a:ext cx="41508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0"/>
          <p:cNvSpPr/>
          <p:nvPr/>
        </p:nvSpPr>
        <p:spPr>
          <a:xfrm>
            <a:off x="57600" y="8982360"/>
            <a:ext cx="41508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2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1"/>
          <p:cNvSpPr/>
          <p:nvPr/>
        </p:nvSpPr>
        <p:spPr>
          <a:xfrm>
            <a:off x="2203920" y="8982360"/>
            <a:ext cx="41508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8"/>
          <p:cNvPicPr/>
          <p:nvPr/>
        </p:nvPicPr>
        <p:blipFill>
          <a:blip r:embed="rId7"/>
          <a:stretch/>
        </p:blipFill>
        <p:spPr>
          <a:xfrm>
            <a:off x="7603200" y="-258588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167" name="CustomShape 22"/>
          <p:cNvSpPr/>
          <p:nvPr/>
        </p:nvSpPr>
        <p:spPr>
          <a:xfrm flipH="1">
            <a:off x="5153040" y="-1415880"/>
            <a:ext cx="2308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custDash>
              <a:ds d="400000" sp="300000"/>
            </a:custDash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3"/>
          <p:cNvSpPr/>
          <p:nvPr/>
        </p:nvSpPr>
        <p:spPr>
          <a:xfrm>
            <a:off x="6725160" y="-2872080"/>
            <a:ext cx="4276800" cy="130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Vision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2AFDA6A-408D-4F81-A45B-5E0FD22AABA0}"/>
              </a:ext>
            </a:extLst>
          </p:cNvPr>
          <p:cNvGrpSpPr/>
          <p:nvPr/>
        </p:nvGrpSpPr>
        <p:grpSpPr>
          <a:xfrm>
            <a:off x="2006221" y="1047642"/>
            <a:ext cx="7471348" cy="5089340"/>
            <a:chOff x="14338138" y="18473598"/>
            <a:chExt cx="7471348" cy="50893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056DA08-267B-467E-A2DE-FEECD8CF34D0}"/>
                </a:ext>
              </a:extLst>
            </p:cNvPr>
            <p:cNvGrpSpPr/>
            <p:nvPr/>
          </p:nvGrpSpPr>
          <p:grpSpPr>
            <a:xfrm>
              <a:off x="15644770" y="18897376"/>
              <a:ext cx="4373725" cy="4081730"/>
              <a:chOff x="3096768" y="1021397"/>
              <a:chExt cx="6705600" cy="6257926"/>
            </a:xfrm>
          </p:grpSpPr>
          <p:pic>
            <p:nvPicPr>
              <p:cNvPr id="12" name="Picture 2" descr="agent based model time emergence에 대한 이미지 검색결과">
                <a:extLst>
                  <a:ext uri="{FF2B5EF4-FFF2-40B4-BE49-F238E27FC236}">
                    <a16:creationId xmlns:a16="http://schemas.microsoft.com/office/drawing/2014/main" id="{68BBD5BB-3B5D-411C-8CD9-79C9FCE102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99" r="25523"/>
              <a:stretch/>
            </p:blipFill>
            <p:spPr bwMode="auto">
              <a:xfrm>
                <a:off x="3108960" y="1021397"/>
                <a:ext cx="6693408" cy="6257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38A73D8-1623-44B4-B7D2-97C1251B3847}"/>
                  </a:ext>
                </a:extLst>
              </p:cNvPr>
              <p:cNvSpPr/>
              <p:nvPr/>
            </p:nvSpPr>
            <p:spPr>
              <a:xfrm>
                <a:off x="3096768" y="1121664"/>
                <a:ext cx="426720" cy="5242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A5DCCC-F617-4FB0-8D88-FCD85BA8E08D}"/>
                </a:ext>
              </a:extLst>
            </p:cNvPr>
            <p:cNvSpPr txBox="1"/>
            <p:nvPr/>
          </p:nvSpPr>
          <p:spPr>
            <a:xfrm>
              <a:off x="14528159" y="23162828"/>
              <a:ext cx="7004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A conceptual model of ABM (</a:t>
              </a:r>
              <a:r>
                <a:rPr lang="en-GB" sz="2000" b="1" dirty="0" err="1"/>
                <a:t>Rebaudo</a:t>
              </a:r>
              <a:r>
                <a:rPr lang="en-GB" sz="2000" b="1" dirty="0"/>
                <a:t> et al., 2011)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6FD577-0172-4F85-B958-441708D27739}"/>
                </a:ext>
              </a:extLst>
            </p:cNvPr>
            <p:cNvSpPr txBox="1"/>
            <p:nvPr/>
          </p:nvSpPr>
          <p:spPr>
            <a:xfrm>
              <a:off x="14338138" y="18473598"/>
              <a:ext cx="316992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Environmental factors</a:t>
              </a:r>
            </a:p>
            <a:p>
              <a:r>
                <a:rPr lang="en-GB" sz="1600" dirty="0"/>
                <a:t>- Pollution (PM</a:t>
              </a:r>
              <a:r>
                <a:rPr lang="en-GB" sz="1600" baseline="-25000" dirty="0"/>
                <a:t>10</a:t>
              </a:r>
              <a:r>
                <a:rPr lang="en-GB" sz="1600" dirty="0"/>
                <a:t>)</a:t>
              </a:r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6E8D4C-1B45-4A12-9B9B-7416A30CC08D}"/>
                </a:ext>
              </a:extLst>
            </p:cNvPr>
            <p:cNvSpPr txBox="1"/>
            <p:nvPr/>
          </p:nvSpPr>
          <p:spPr>
            <a:xfrm>
              <a:off x="20018495" y="19262941"/>
              <a:ext cx="17909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Social factors</a:t>
              </a:r>
            </a:p>
            <a:p>
              <a:r>
                <a:rPr lang="en-GB" sz="1600" dirty="0"/>
                <a:t>- Road</a:t>
              </a:r>
              <a:r>
                <a:rPr lang="en-GB" dirty="0"/>
                <a:t> </a:t>
              </a:r>
              <a:r>
                <a:rPr lang="en-GB" sz="1600" dirty="0"/>
                <a:t>facilities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4B8C64-F8C0-4A10-8CE6-7473F101E258}"/>
                </a:ext>
              </a:extLst>
            </p:cNvPr>
            <p:cNvSpPr txBox="1"/>
            <p:nvPr/>
          </p:nvSpPr>
          <p:spPr>
            <a:xfrm>
              <a:off x="19642400" y="21669619"/>
              <a:ext cx="216708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Agents</a:t>
              </a:r>
            </a:p>
            <a:p>
              <a:r>
                <a:rPr lang="en-GB" dirty="0"/>
                <a:t> </a:t>
              </a:r>
              <a:r>
                <a:rPr lang="en-GB" sz="1600" dirty="0"/>
                <a:t>- Age</a:t>
              </a:r>
            </a:p>
            <a:p>
              <a:r>
                <a:rPr lang="en-GB" sz="1600" dirty="0"/>
                <a:t> - </a:t>
              </a:r>
              <a:r>
                <a:rPr lang="en-US" sz="1600" dirty="0"/>
                <a:t>Education</a:t>
              </a:r>
            </a:p>
            <a:p>
              <a:r>
                <a:rPr lang="en-GB" sz="1600" dirty="0"/>
                <a:t> - Moves (O/D Matrix)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739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2EBE907D-866A-4ECC-BCC4-47E614A41D77}"/>
              </a:ext>
            </a:extLst>
          </p:cNvPr>
          <p:cNvGrpSpPr/>
          <p:nvPr/>
        </p:nvGrpSpPr>
        <p:grpSpPr>
          <a:xfrm>
            <a:off x="1007789" y="1487713"/>
            <a:ext cx="9144020" cy="3882573"/>
            <a:chOff x="1179239" y="1953078"/>
            <a:chExt cx="9144020" cy="388257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7EE8DC-26AA-4172-B63E-C7807063E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34" b="60261"/>
            <a:stretch/>
          </p:blipFill>
          <p:spPr>
            <a:xfrm>
              <a:off x="1179239" y="1953078"/>
              <a:ext cx="9144019" cy="190137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07ACC3E-3158-4BFB-9074-CCE75CEE4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834" b="10214"/>
            <a:stretch/>
          </p:blipFill>
          <p:spPr>
            <a:xfrm>
              <a:off x="1179240" y="3854451"/>
              <a:ext cx="9144019" cy="198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51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22F286-C7A3-4302-8DA6-AE2AA77B9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"/>
          <a:stretch/>
        </p:blipFill>
        <p:spPr>
          <a:xfrm>
            <a:off x="10494043" y="0"/>
            <a:ext cx="5239481" cy="52387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D820F9-7881-427B-BE63-3D3E902C1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"/>
          <a:stretch/>
        </p:blipFill>
        <p:spPr>
          <a:xfrm>
            <a:off x="5239481" y="0"/>
            <a:ext cx="5239481" cy="52387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67CA32-D509-4E46-A2BB-5F1F2B3BF6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"/>
          <a:stretch/>
        </p:blipFill>
        <p:spPr>
          <a:xfrm>
            <a:off x="0" y="0"/>
            <a:ext cx="5239481" cy="5238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5BABB9-BC39-4BBC-BA90-31B461527B50}"/>
              </a:ext>
            </a:extLst>
          </p:cNvPr>
          <p:cNvSpPr txBox="1"/>
          <p:nvPr/>
        </p:nvSpPr>
        <p:spPr>
          <a:xfrm>
            <a:off x="566613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DE326-0446-421C-A832-2513FE6EC5FD}"/>
              </a:ext>
            </a:extLst>
          </p:cNvPr>
          <p:cNvSpPr txBox="1"/>
          <p:nvPr/>
        </p:nvSpPr>
        <p:spPr>
          <a:xfrm>
            <a:off x="5806094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B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DCA7B-0615-430E-BD53-9C60D50D218B}"/>
              </a:ext>
            </a:extLst>
          </p:cNvPr>
          <p:cNvSpPr txBox="1"/>
          <p:nvPr/>
        </p:nvSpPr>
        <p:spPr>
          <a:xfrm>
            <a:off x="11045575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4787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9BFE39B-6FD4-487B-B42E-3188042D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59" y="0"/>
            <a:ext cx="5239481" cy="5239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ED5DEC-ED81-4988-9977-9461C48DD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25" y="0"/>
            <a:ext cx="5239481" cy="52394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3CE804-914B-44EC-8625-13B997B99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056" y="0"/>
            <a:ext cx="5239481" cy="5239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095C9-1F53-46A5-AFBC-25842162C5EB}"/>
              </a:ext>
            </a:extLst>
          </p:cNvPr>
          <p:cNvSpPr txBox="1"/>
          <p:nvPr/>
        </p:nvSpPr>
        <p:spPr>
          <a:xfrm>
            <a:off x="-347787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D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46D30-9D18-43BD-9B55-8F3D5C6D5D49}"/>
              </a:ext>
            </a:extLst>
          </p:cNvPr>
          <p:cNvSpPr txBox="1"/>
          <p:nvPr/>
        </p:nvSpPr>
        <p:spPr>
          <a:xfrm>
            <a:off x="4891694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81CDE-DC53-42E7-BB9C-4CAEF52E5622}"/>
              </a:ext>
            </a:extLst>
          </p:cNvPr>
          <p:cNvSpPr txBox="1"/>
          <p:nvPr/>
        </p:nvSpPr>
        <p:spPr>
          <a:xfrm>
            <a:off x="10131175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F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89617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C537EB-E053-4836-8D71-B6D2A750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39481" cy="5239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204E35-7070-4584-8FE5-355127DDF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81" y="0"/>
            <a:ext cx="5239481" cy="5239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89908A-738E-45CC-A445-58383D5C6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62" y="-1"/>
            <a:ext cx="5239481" cy="5239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34B8BF-9CA9-4A81-B47E-AD31AD5D250A}"/>
              </a:ext>
            </a:extLst>
          </p:cNvPr>
          <p:cNvSpPr txBox="1"/>
          <p:nvPr/>
        </p:nvSpPr>
        <p:spPr>
          <a:xfrm>
            <a:off x="566613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G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8AAE5-2DF6-46AB-9613-3AE62F49144F}"/>
              </a:ext>
            </a:extLst>
          </p:cNvPr>
          <p:cNvSpPr txBox="1"/>
          <p:nvPr/>
        </p:nvSpPr>
        <p:spPr>
          <a:xfrm>
            <a:off x="5806094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H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68841-C336-4F33-9C58-36039467C533}"/>
              </a:ext>
            </a:extLst>
          </p:cNvPr>
          <p:cNvSpPr txBox="1"/>
          <p:nvPr/>
        </p:nvSpPr>
        <p:spPr>
          <a:xfrm>
            <a:off x="11045575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I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4614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001636-025C-422F-B230-48FC56BB5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39481" cy="5239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0D215A-AA69-4344-BD9D-E0F877654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81" y="0"/>
            <a:ext cx="5239481" cy="5239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3CFFC7-526B-4049-A567-4A4CCCC44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62" y="-1"/>
            <a:ext cx="5239481" cy="5239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FBF05-2F2A-4FB1-9209-AF61BFE7714B}"/>
              </a:ext>
            </a:extLst>
          </p:cNvPr>
          <p:cNvSpPr txBox="1"/>
          <p:nvPr/>
        </p:nvSpPr>
        <p:spPr>
          <a:xfrm>
            <a:off x="566613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A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E9F77-B823-4A9C-8676-F279ED7FC0BE}"/>
              </a:ext>
            </a:extLst>
          </p:cNvPr>
          <p:cNvSpPr txBox="1"/>
          <p:nvPr/>
        </p:nvSpPr>
        <p:spPr>
          <a:xfrm>
            <a:off x="5806094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B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B958F-2DDC-4433-A43F-E0BFF3DE7F38}"/>
              </a:ext>
            </a:extLst>
          </p:cNvPr>
          <p:cNvSpPr txBox="1"/>
          <p:nvPr/>
        </p:nvSpPr>
        <p:spPr>
          <a:xfrm>
            <a:off x="11045575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31282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2A33F4-14E1-424E-834E-B6DAA5BC3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39481" cy="5239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312A28-8FE4-471B-B0AD-6B3BA5E65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81" y="-1"/>
            <a:ext cx="5239481" cy="5239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556013-F3BE-4C8C-8E59-C0A992715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62" y="-2"/>
            <a:ext cx="5239481" cy="5239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325AAC-99CB-4176-9905-579DEEC3094B}"/>
              </a:ext>
            </a:extLst>
          </p:cNvPr>
          <p:cNvSpPr txBox="1"/>
          <p:nvPr/>
        </p:nvSpPr>
        <p:spPr>
          <a:xfrm>
            <a:off x="553913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D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F043E-4276-4C53-AB69-BDA208D1B3F2}"/>
              </a:ext>
            </a:extLst>
          </p:cNvPr>
          <p:cNvSpPr txBox="1"/>
          <p:nvPr/>
        </p:nvSpPr>
        <p:spPr>
          <a:xfrm>
            <a:off x="5793394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09D51-42CD-4DF1-A0C5-65E4E200115A}"/>
              </a:ext>
            </a:extLst>
          </p:cNvPr>
          <p:cNvSpPr txBox="1"/>
          <p:nvPr/>
        </p:nvSpPr>
        <p:spPr>
          <a:xfrm>
            <a:off x="11032875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F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04269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4394D8-1E43-4A4F-A81D-8F6859A4C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39481" cy="5239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F61287-CCE0-4745-A209-3B24FE4FE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81" y="0"/>
            <a:ext cx="5239481" cy="5239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421A9D-E362-4BCD-B282-55C832BFA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62" y="0"/>
            <a:ext cx="5239481" cy="5239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E4049-85DF-4E82-A7C6-3DC83B53B949}"/>
              </a:ext>
            </a:extLst>
          </p:cNvPr>
          <p:cNvSpPr txBox="1"/>
          <p:nvPr/>
        </p:nvSpPr>
        <p:spPr>
          <a:xfrm>
            <a:off x="566613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G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B10A3-AA26-45FB-8541-7EFCF55436D1}"/>
              </a:ext>
            </a:extLst>
          </p:cNvPr>
          <p:cNvSpPr txBox="1"/>
          <p:nvPr/>
        </p:nvSpPr>
        <p:spPr>
          <a:xfrm>
            <a:off x="5806094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H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EEF52-4CB2-4551-8437-1C98080332EE}"/>
              </a:ext>
            </a:extLst>
          </p:cNvPr>
          <p:cNvSpPr txBox="1"/>
          <p:nvPr/>
        </p:nvSpPr>
        <p:spPr>
          <a:xfrm>
            <a:off x="11045575" y="73296"/>
            <a:ext cx="35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I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55572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1196640" y="3417120"/>
            <a:ext cx="3766320" cy="889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1203480" y="2372040"/>
            <a:ext cx="3766320" cy="840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1196640" y="2360160"/>
            <a:ext cx="19389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② Agent decision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4"/>
          <p:cNvSpPr/>
          <p:nvPr/>
        </p:nvSpPr>
        <p:spPr>
          <a:xfrm>
            <a:off x="1707840" y="2712600"/>
            <a:ext cx="106812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4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Movement </a:t>
            </a:r>
            <a:r>
              <a:rPr lang="en-US" sz="1100" b="0" strike="noStrike" spc="-43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behaviour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203480" y="844920"/>
            <a:ext cx="3766320" cy="840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6"/>
          <p:cNvSpPr/>
          <p:nvPr/>
        </p:nvSpPr>
        <p:spPr>
          <a:xfrm>
            <a:off x="1203480" y="844920"/>
            <a:ext cx="22510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① Data Collection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7"/>
          <p:cNvSpPr/>
          <p:nvPr/>
        </p:nvSpPr>
        <p:spPr>
          <a:xfrm>
            <a:off x="1356840" y="1144440"/>
            <a:ext cx="90756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Admin Boundary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2512080" y="1144440"/>
            <a:ext cx="90756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Pollution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1196640" y="4497120"/>
            <a:ext cx="3766320" cy="840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10"/>
          <p:cNvSpPr/>
          <p:nvPr/>
        </p:nvSpPr>
        <p:spPr>
          <a:xfrm>
            <a:off x="3667320" y="1144440"/>
            <a:ext cx="90756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Social
data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3129120" y="4822560"/>
            <a:ext cx="107568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Vulnerability within district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12"/>
          <p:cNvSpPr/>
          <p:nvPr/>
        </p:nvSpPr>
        <p:spPr>
          <a:xfrm>
            <a:off x="1707840" y="4822560"/>
            <a:ext cx="107568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Population Vulnerability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17"/>
          <p:cNvSpPr/>
          <p:nvPr/>
        </p:nvSpPr>
        <p:spPr>
          <a:xfrm>
            <a:off x="3133440" y="2712600"/>
            <a:ext cx="918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43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Health status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18"/>
          <p:cNvSpPr/>
          <p:nvPr/>
        </p:nvSpPr>
        <p:spPr>
          <a:xfrm>
            <a:off x="3647520" y="3808440"/>
            <a:ext cx="90756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Resilience model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19"/>
          <p:cNvSpPr/>
          <p:nvPr/>
        </p:nvSpPr>
        <p:spPr>
          <a:xfrm>
            <a:off x="2513160" y="3808440"/>
            <a:ext cx="90756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Sensitivity model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20"/>
          <p:cNvSpPr/>
          <p:nvPr/>
        </p:nvSpPr>
        <p:spPr>
          <a:xfrm>
            <a:off x="1370880" y="3808440"/>
            <a:ext cx="90756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Exposure model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1"/>
          <p:cNvSpPr/>
          <p:nvPr/>
        </p:nvSpPr>
        <p:spPr>
          <a:xfrm>
            <a:off x="2156760" y="5549760"/>
            <a:ext cx="1613880" cy="298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Day = Day + 1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2"/>
          <p:cNvSpPr/>
          <p:nvPr/>
        </p:nvSpPr>
        <p:spPr>
          <a:xfrm>
            <a:off x="2161440" y="1873800"/>
            <a:ext cx="1613880" cy="298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Simulation update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3"/>
          <p:cNvSpPr/>
          <p:nvPr/>
        </p:nvSpPr>
        <p:spPr>
          <a:xfrm>
            <a:off x="5211360" y="2372040"/>
            <a:ext cx="2689920" cy="840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24"/>
          <p:cNvSpPr/>
          <p:nvPr/>
        </p:nvSpPr>
        <p:spPr>
          <a:xfrm>
            <a:off x="5211360" y="2372040"/>
            <a:ext cx="225108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⑥ </a:t>
            </a: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Output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5"/>
          <p:cNvSpPr/>
          <p:nvPr/>
        </p:nvSpPr>
        <p:spPr>
          <a:xfrm>
            <a:off x="5612760" y="2671560"/>
            <a:ext cx="9864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Vulnerability Emergence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6"/>
          <p:cNvSpPr/>
          <p:nvPr/>
        </p:nvSpPr>
        <p:spPr>
          <a:xfrm>
            <a:off x="6795720" y="2671560"/>
            <a:ext cx="90756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High risk areas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7"/>
          <p:cNvSpPr/>
          <p:nvPr/>
        </p:nvSpPr>
        <p:spPr>
          <a:xfrm rot="16200000" flipH="1">
            <a:off x="2234520" y="1140480"/>
            <a:ext cx="308520" cy="115740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CustomShape 28"/>
          <p:cNvSpPr/>
          <p:nvPr/>
        </p:nvSpPr>
        <p:spPr>
          <a:xfrm rot="16200000" flipH="1">
            <a:off x="2812680" y="1718280"/>
            <a:ext cx="308520" cy="216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9"/>
          <p:cNvSpPr/>
          <p:nvPr/>
        </p:nvSpPr>
        <p:spPr>
          <a:xfrm rot="5400000">
            <a:off x="3390840" y="1142640"/>
            <a:ext cx="308520" cy="115236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2"/>
          <p:cNvSpPr/>
          <p:nvPr/>
        </p:nvSpPr>
        <p:spPr>
          <a:xfrm rot="5400000">
            <a:off x="2150280" y="2989800"/>
            <a:ext cx="1635480" cy="10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33"/>
          <p:cNvSpPr/>
          <p:nvPr/>
        </p:nvSpPr>
        <p:spPr>
          <a:xfrm>
            <a:off x="1196640" y="3400560"/>
            <a:ext cx="2098800" cy="4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③ Vulnerability sub-model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4"/>
          <p:cNvSpPr/>
          <p:nvPr/>
        </p:nvSpPr>
        <p:spPr>
          <a:xfrm rot="5400000">
            <a:off x="2335680" y="2079360"/>
            <a:ext cx="539640" cy="726120"/>
          </a:xfrm>
          <a:prstGeom prst="bentConnector3">
            <a:avLst>
              <a:gd name="adj1" fmla="val 75635"/>
            </a:avLst>
          </a:prstGeom>
          <a:noFill/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35"/>
          <p:cNvSpPr/>
          <p:nvPr/>
        </p:nvSpPr>
        <p:spPr>
          <a:xfrm rot="16200000" flipH="1">
            <a:off x="2758320" y="2465640"/>
            <a:ext cx="1553040" cy="1132560"/>
          </a:xfrm>
          <a:prstGeom prst="bentConnector3">
            <a:avLst>
              <a:gd name="adj1" fmla="val 89882"/>
            </a:avLst>
          </a:prstGeom>
          <a:noFill/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36"/>
          <p:cNvSpPr/>
          <p:nvPr/>
        </p:nvSpPr>
        <p:spPr>
          <a:xfrm rot="5400000">
            <a:off x="1578960" y="2418480"/>
            <a:ext cx="1635480" cy="1143360"/>
          </a:xfrm>
          <a:prstGeom prst="bentConnector3">
            <a:avLst>
              <a:gd name="adj1" fmla="val 90492"/>
            </a:avLst>
          </a:prstGeom>
          <a:noFill/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37"/>
          <p:cNvSpPr/>
          <p:nvPr/>
        </p:nvSpPr>
        <p:spPr>
          <a:xfrm rot="16200000" flipH="1">
            <a:off x="3019680" y="4176000"/>
            <a:ext cx="593280" cy="699480"/>
          </a:xfrm>
          <a:prstGeom prst="bentConnector3">
            <a:avLst>
              <a:gd name="adj1" fmla="val 78883"/>
            </a:avLst>
          </a:prstGeom>
          <a:noFill/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38"/>
          <p:cNvSpPr/>
          <p:nvPr/>
        </p:nvSpPr>
        <p:spPr>
          <a:xfrm rot="16200000" flipH="1">
            <a:off x="2202480" y="3850560"/>
            <a:ext cx="468720" cy="1225800"/>
          </a:xfrm>
          <a:prstGeom prst="bentConnector2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9"/>
          <p:cNvSpPr/>
          <p:nvPr/>
        </p:nvSpPr>
        <p:spPr>
          <a:xfrm rot="5400000">
            <a:off x="2310480" y="4165200"/>
            <a:ext cx="593280" cy="720720"/>
          </a:xfrm>
          <a:prstGeom prst="bentConnector3">
            <a:avLst>
              <a:gd name="adj1" fmla="val 79686"/>
            </a:avLst>
          </a:prstGeom>
          <a:noFill/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40"/>
          <p:cNvSpPr/>
          <p:nvPr/>
        </p:nvSpPr>
        <p:spPr>
          <a:xfrm>
            <a:off x="1196640" y="4473720"/>
            <a:ext cx="252720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④ Vulnerability calculation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41"/>
          <p:cNvSpPr/>
          <p:nvPr/>
        </p:nvSpPr>
        <p:spPr>
          <a:xfrm rot="5400000">
            <a:off x="3568680" y="4164840"/>
            <a:ext cx="468720" cy="596520"/>
          </a:xfrm>
          <a:prstGeom prst="bentConnector2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42"/>
          <p:cNvSpPr/>
          <p:nvPr/>
        </p:nvSpPr>
        <p:spPr>
          <a:xfrm rot="16200000" flipH="1">
            <a:off x="2450880" y="5037840"/>
            <a:ext cx="306360" cy="7174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43"/>
          <p:cNvSpPr/>
          <p:nvPr/>
        </p:nvSpPr>
        <p:spPr>
          <a:xfrm rot="5400000">
            <a:off x="3162600" y="5044680"/>
            <a:ext cx="306360" cy="7030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44"/>
          <p:cNvSpPr/>
          <p:nvPr/>
        </p:nvSpPr>
        <p:spPr>
          <a:xfrm rot="5400000" flipH="1">
            <a:off x="650160" y="3534480"/>
            <a:ext cx="3825000" cy="802080"/>
          </a:xfrm>
          <a:prstGeom prst="bentConnector4">
            <a:avLst>
              <a:gd name="adj1" fmla="val -8270"/>
              <a:gd name="adj2" fmla="val 261167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45"/>
          <p:cNvSpPr/>
          <p:nvPr/>
        </p:nvSpPr>
        <p:spPr>
          <a:xfrm>
            <a:off x="3775680" y="2023200"/>
            <a:ext cx="1435320" cy="768600"/>
          </a:xfrm>
          <a:prstGeom prst="bentConnector3">
            <a:avLst>
              <a:gd name="adj1" fmla="val 85702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46"/>
          <p:cNvSpPr/>
          <p:nvPr/>
        </p:nvSpPr>
        <p:spPr>
          <a:xfrm rot="16200000" flipH="1">
            <a:off x="3010320" y="2130840"/>
            <a:ext cx="539640" cy="623520"/>
          </a:xfrm>
          <a:prstGeom prst="bentConnector3">
            <a:avLst>
              <a:gd name="adj1" fmla="val 75635"/>
            </a:avLst>
          </a:prstGeom>
          <a:noFill/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5"/>
          <p:cNvSpPr/>
          <p:nvPr/>
        </p:nvSpPr>
        <p:spPr>
          <a:xfrm>
            <a:off x="1508280" y="932491"/>
            <a:ext cx="3528000" cy="82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6"/>
          <p:cNvSpPr/>
          <p:nvPr/>
        </p:nvSpPr>
        <p:spPr>
          <a:xfrm>
            <a:off x="1508280" y="932491"/>
            <a:ext cx="225108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Data c</a:t>
            </a:r>
            <a:r>
              <a:rPr lang="en-US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ollection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7"/>
          <p:cNvSpPr/>
          <p:nvPr/>
        </p:nvSpPr>
        <p:spPr>
          <a:xfrm>
            <a:off x="1609905" y="1232011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Admin </a:t>
            </a:r>
            <a:b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</a:b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Boundary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2791012" y="1232011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strike="noStrike" spc="-7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InterpolatedPM</a:t>
            </a:r>
            <a:r>
              <a:rPr lang="en-US" sz="1100" b="0" strike="noStrike" spc="-70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10</a:t>
            </a:r>
            <a:r>
              <a:rPr lang="en-US" sz="1100" b="0" strike="noStrike" spc="-7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 </a:t>
            </a:r>
            <a:endParaRPr lang="en-US" sz="1800" b="0" strike="noStrike" spc="-7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10"/>
          <p:cNvSpPr/>
          <p:nvPr/>
        </p:nvSpPr>
        <p:spPr>
          <a:xfrm>
            <a:off x="3972119" y="1232011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Census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Road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>
            <a:extLst>
              <a:ext uri="{FF2B5EF4-FFF2-40B4-BE49-F238E27FC236}">
                <a16:creationId xmlns:a16="http://schemas.microsoft.com/office/drawing/2014/main" id="{FC5B3827-9E72-49D1-BFD4-96078C0ABE76}"/>
              </a:ext>
            </a:extLst>
          </p:cNvPr>
          <p:cNvSpPr/>
          <p:nvPr/>
        </p:nvSpPr>
        <p:spPr>
          <a:xfrm>
            <a:off x="2978236" y="2434805"/>
            <a:ext cx="2376000" cy="84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">
            <a:extLst>
              <a:ext uri="{FF2B5EF4-FFF2-40B4-BE49-F238E27FC236}">
                <a16:creationId xmlns:a16="http://schemas.microsoft.com/office/drawing/2014/main" id="{9D6AC513-F544-4835-92AD-F8B7D9680363}"/>
              </a:ext>
            </a:extLst>
          </p:cNvPr>
          <p:cNvSpPr/>
          <p:nvPr/>
        </p:nvSpPr>
        <p:spPr>
          <a:xfrm>
            <a:off x="2923735" y="2422925"/>
            <a:ext cx="2528782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Agent composition &amp; decision-making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>
            <a:extLst>
              <a:ext uri="{FF2B5EF4-FFF2-40B4-BE49-F238E27FC236}">
                <a16:creationId xmlns:a16="http://schemas.microsoft.com/office/drawing/2014/main" id="{DA038F54-F65B-402D-BEA0-5C78307FA745}"/>
              </a:ext>
            </a:extLst>
          </p:cNvPr>
          <p:cNvSpPr/>
          <p:nvPr/>
        </p:nvSpPr>
        <p:spPr>
          <a:xfrm>
            <a:off x="3089650" y="2718015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strike="noStrike" spc="-4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Health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strike="noStrike" spc="-4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Sensitivity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17">
            <a:extLst>
              <a:ext uri="{FF2B5EF4-FFF2-40B4-BE49-F238E27FC236}">
                <a16:creationId xmlns:a16="http://schemas.microsoft.com/office/drawing/2014/main" id="{C4655F58-7498-44D2-8175-347296206067}"/>
              </a:ext>
            </a:extLst>
          </p:cNvPr>
          <p:cNvSpPr/>
          <p:nvPr/>
        </p:nvSpPr>
        <p:spPr>
          <a:xfrm>
            <a:off x="4277110" y="2718015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71450" indent="-171450" 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100" b="0" strike="noStrike" spc="-4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Movement </a:t>
            </a:r>
            <a:br>
              <a:rPr lang="en-US" altLang="ko-KR" sz="1100" b="0" strike="noStrike" spc="-4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</a:br>
            <a:r>
              <a:rPr lang="en-US" altLang="ko-KR" sz="1100" b="0" strike="noStrike" spc="-43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behaviour</a:t>
            </a:r>
            <a:endParaRPr lang="en-US" altLang="ko-K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0" name="CustomShape 2">
            <a:extLst>
              <a:ext uri="{FF2B5EF4-FFF2-40B4-BE49-F238E27FC236}">
                <a16:creationId xmlns:a16="http://schemas.microsoft.com/office/drawing/2014/main" id="{063C9D35-DC7B-41FF-91A0-E03F157598FB}"/>
              </a:ext>
            </a:extLst>
          </p:cNvPr>
          <p:cNvSpPr/>
          <p:nvPr/>
        </p:nvSpPr>
        <p:spPr>
          <a:xfrm>
            <a:off x="1515120" y="2437424"/>
            <a:ext cx="1224697" cy="84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">
            <a:extLst>
              <a:ext uri="{FF2B5EF4-FFF2-40B4-BE49-F238E27FC236}">
                <a16:creationId xmlns:a16="http://schemas.microsoft.com/office/drawing/2014/main" id="{42720979-6DDE-4F47-A0F9-0FB3E985AC59}"/>
              </a:ext>
            </a:extLst>
          </p:cNvPr>
          <p:cNvSpPr/>
          <p:nvPr/>
        </p:nvSpPr>
        <p:spPr>
          <a:xfrm>
            <a:off x="1508280" y="2425544"/>
            <a:ext cx="193896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PM</a:t>
            </a:r>
            <a:r>
              <a:rPr lang="en-US" sz="11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10 </a:t>
            </a:r>
            <a:r>
              <a:rPr lang="en-US" altLang="ko-KR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by Season</a:t>
            </a:r>
            <a:endParaRPr lang="en-US" sz="11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Yoon 윤고딕 530_TT"/>
              <a:ea typeface="Yoon 윤고딕 530_TT"/>
            </a:endParaRPr>
          </a:p>
        </p:txBody>
      </p:sp>
      <p:sp>
        <p:nvSpPr>
          <p:cNvPr id="64" name="CustomShape 4">
            <a:extLst>
              <a:ext uri="{FF2B5EF4-FFF2-40B4-BE49-F238E27FC236}">
                <a16:creationId xmlns:a16="http://schemas.microsoft.com/office/drawing/2014/main" id="{81CF9EC9-CD55-4A50-9EF8-0E6ADDE61B6C}"/>
              </a:ext>
            </a:extLst>
          </p:cNvPr>
          <p:cNvSpPr/>
          <p:nvPr/>
        </p:nvSpPr>
        <p:spPr>
          <a:xfrm>
            <a:off x="1609905" y="2730359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100" spc="-7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PM10 </a:t>
            </a:r>
            <a:r>
              <a:rPr lang="en-US" altLang="ko-KR" sz="1100" strike="noStrike" spc="-7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in patches</a:t>
            </a:r>
            <a:endParaRPr lang="en-US" altLang="ko-KR" spc="-70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20D11E-7FED-4E30-8606-81CDE52F78F2}"/>
              </a:ext>
            </a:extLst>
          </p:cNvPr>
          <p:cNvSpPr txBox="1"/>
          <p:nvPr/>
        </p:nvSpPr>
        <p:spPr>
          <a:xfrm>
            <a:off x="1488969" y="587819"/>
            <a:ext cx="2257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GIS data import</a:t>
            </a:r>
            <a:endParaRPr lang="ko-KR" altLang="en-US" sz="16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7809741-E501-47A0-AF1E-3A6ED9FF26F5}"/>
              </a:ext>
            </a:extLst>
          </p:cNvPr>
          <p:cNvCxnSpPr>
            <a:cxnSpLocks/>
            <a:stCxn id="56" idx="2"/>
            <a:endCxn id="50" idx="0"/>
          </p:cNvCxnSpPr>
          <p:nvPr/>
        </p:nvCxnSpPr>
        <p:spPr>
          <a:xfrm rot="5400000">
            <a:off x="2361409" y="1526552"/>
            <a:ext cx="676933" cy="114481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1752ACF-DC00-4F08-894C-696054EBFDDA}"/>
              </a:ext>
            </a:extLst>
          </p:cNvPr>
          <p:cNvSpPr txBox="1"/>
          <p:nvPr/>
        </p:nvSpPr>
        <p:spPr>
          <a:xfrm>
            <a:off x="1488969" y="2056050"/>
            <a:ext cx="2159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Atmospheric settings</a:t>
            </a:r>
            <a:endParaRPr lang="ko-KR" altLang="en-US" sz="16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1618D7A-6570-4A7E-82DC-B3BB1E2BFA84}"/>
              </a:ext>
            </a:extLst>
          </p:cNvPr>
          <p:cNvCxnSpPr>
            <a:cxnSpLocks/>
            <a:stCxn id="56" idx="2"/>
            <a:endCxn id="42" idx="0"/>
          </p:cNvCxnSpPr>
          <p:nvPr/>
        </p:nvCxnSpPr>
        <p:spPr>
          <a:xfrm rot="16200000" flipH="1">
            <a:off x="3382101" y="1650670"/>
            <a:ext cx="674314" cy="89395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ustomShape 9">
            <a:extLst>
              <a:ext uri="{FF2B5EF4-FFF2-40B4-BE49-F238E27FC236}">
                <a16:creationId xmlns:a16="http://schemas.microsoft.com/office/drawing/2014/main" id="{27AD66F2-8051-4B59-B93C-B7EA8CE1825D}"/>
              </a:ext>
            </a:extLst>
          </p:cNvPr>
          <p:cNvSpPr/>
          <p:nvPr/>
        </p:nvSpPr>
        <p:spPr>
          <a:xfrm>
            <a:off x="1498755" y="5075214"/>
            <a:ext cx="3564488" cy="8402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11">
            <a:extLst>
              <a:ext uri="{FF2B5EF4-FFF2-40B4-BE49-F238E27FC236}">
                <a16:creationId xmlns:a16="http://schemas.microsoft.com/office/drawing/2014/main" id="{86541BEB-A6E9-4324-B52C-13753B67CEA7}"/>
              </a:ext>
            </a:extLst>
          </p:cNvPr>
          <p:cNvSpPr/>
          <p:nvPr/>
        </p:nvSpPr>
        <p:spPr>
          <a:xfrm>
            <a:off x="2786234" y="5374952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Vulnerability by district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12">
            <a:extLst>
              <a:ext uri="{FF2B5EF4-FFF2-40B4-BE49-F238E27FC236}">
                <a16:creationId xmlns:a16="http://schemas.microsoft.com/office/drawing/2014/main" id="{05644CFC-86A4-4C2E-8DF0-2F2220E36D43}"/>
              </a:ext>
            </a:extLst>
          </p:cNvPr>
          <p:cNvSpPr/>
          <p:nvPr/>
        </p:nvSpPr>
        <p:spPr>
          <a:xfrm>
            <a:off x="1574393" y="5372792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spc="-1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Vulnerability</a:t>
            </a:r>
            <a:r>
              <a:rPr lang="en-US" sz="1100" b="0" strike="noStrike" spc="-1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 by age and </a:t>
            </a:r>
            <a:r>
              <a:rPr lang="en-US" sz="1100" b="0" strike="noStrike" spc="-1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edu</a:t>
            </a:r>
            <a:endParaRPr lang="en-US" sz="1800" b="0" strike="noStrike" spc="-1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40">
            <a:extLst>
              <a:ext uri="{FF2B5EF4-FFF2-40B4-BE49-F238E27FC236}">
                <a16:creationId xmlns:a16="http://schemas.microsoft.com/office/drawing/2014/main" id="{579DC00E-2EEA-425C-A5DF-E0DAAEA70F59}"/>
              </a:ext>
            </a:extLst>
          </p:cNvPr>
          <p:cNvSpPr/>
          <p:nvPr/>
        </p:nvSpPr>
        <p:spPr>
          <a:xfrm>
            <a:off x="1488968" y="5051814"/>
            <a:ext cx="2527200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Calculation of PM</a:t>
            </a:r>
            <a:r>
              <a:rPr lang="en-US" sz="11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10</a:t>
            </a:r>
            <a:r>
              <a:rPr lang="en-US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 vulnerability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EDA4C0D-1CB8-4842-A813-984B61D15061}"/>
              </a:ext>
            </a:extLst>
          </p:cNvPr>
          <p:cNvSpPr txBox="1"/>
          <p:nvPr/>
        </p:nvSpPr>
        <p:spPr>
          <a:xfrm>
            <a:off x="1488969" y="4720568"/>
            <a:ext cx="2159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Estimation</a:t>
            </a:r>
            <a:endParaRPr lang="ko-KR" altLang="en-US" sz="16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01" name="CustomShape 11">
            <a:extLst>
              <a:ext uri="{FF2B5EF4-FFF2-40B4-BE49-F238E27FC236}">
                <a16:creationId xmlns:a16="http://schemas.microsoft.com/office/drawing/2014/main" id="{457A0D70-0B9E-4118-A481-FCA13C3F7DE0}"/>
              </a:ext>
            </a:extLst>
          </p:cNvPr>
          <p:cNvSpPr/>
          <p:nvPr/>
        </p:nvSpPr>
        <p:spPr>
          <a:xfrm>
            <a:off x="3998075" y="5372792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7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Vulnerability </a:t>
            </a:r>
            <a:br>
              <a:rPr lang="en-US" sz="1100" b="0" strike="noStrike" spc="-7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</a:br>
            <a:r>
              <a:rPr lang="en-US" sz="1100" b="0" strike="noStrike" spc="-7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within district</a:t>
            </a:r>
            <a:endParaRPr lang="en-US" sz="1800" b="0" strike="noStrike" spc="-7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6F5435-06B1-4D85-8017-4D606E1DBE8F}"/>
              </a:ext>
            </a:extLst>
          </p:cNvPr>
          <p:cNvCxnSpPr>
            <a:cxnSpLocks/>
            <a:stCxn id="29" idx="2"/>
            <a:endCxn id="81" idx="0"/>
          </p:cNvCxnSpPr>
          <p:nvPr/>
        </p:nvCxnSpPr>
        <p:spPr>
          <a:xfrm rot="5400000">
            <a:off x="3047135" y="4839864"/>
            <a:ext cx="469214" cy="1486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03C4AC-075D-45C0-93FB-F7EA7A076D8A}"/>
              </a:ext>
            </a:extLst>
          </p:cNvPr>
          <p:cNvSpPr txBox="1"/>
          <p:nvPr/>
        </p:nvSpPr>
        <p:spPr>
          <a:xfrm>
            <a:off x="3692825" y="2056050"/>
            <a:ext cx="1800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Individual settings</a:t>
            </a:r>
            <a:endParaRPr lang="ko-KR" altLang="en-US" sz="16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29" name="CustomShape 9">
            <a:extLst>
              <a:ext uri="{FF2B5EF4-FFF2-40B4-BE49-F238E27FC236}">
                <a16:creationId xmlns:a16="http://schemas.microsoft.com/office/drawing/2014/main" id="{ECC75C79-5632-4734-B958-07DEE16B6E10}"/>
              </a:ext>
            </a:extLst>
          </p:cNvPr>
          <p:cNvSpPr/>
          <p:nvPr/>
        </p:nvSpPr>
        <p:spPr>
          <a:xfrm>
            <a:off x="2094485" y="3886000"/>
            <a:ext cx="237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11">
            <a:extLst>
              <a:ext uri="{FF2B5EF4-FFF2-40B4-BE49-F238E27FC236}">
                <a16:creationId xmlns:a16="http://schemas.microsoft.com/office/drawing/2014/main" id="{D659CF99-B767-4340-ABAC-48FC78D881EB}"/>
              </a:ext>
            </a:extLst>
          </p:cNvPr>
          <p:cNvSpPr/>
          <p:nvPr/>
        </p:nvSpPr>
        <p:spPr>
          <a:xfrm>
            <a:off x="3406979" y="4041537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Resilience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CustomShape 12">
            <a:extLst>
              <a:ext uri="{FF2B5EF4-FFF2-40B4-BE49-F238E27FC236}">
                <a16:creationId xmlns:a16="http://schemas.microsoft.com/office/drawing/2014/main" id="{3F3FBFA7-94A6-4942-8172-AD6C49A757CB}"/>
              </a:ext>
            </a:extLst>
          </p:cNvPr>
          <p:cNvSpPr/>
          <p:nvPr/>
        </p:nvSpPr>
        <p:spPr>
          <a:xfrm>
            <a:off x="2195138" y="4041537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spc="-1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Temporal trend of PM10</a:t>
            </a:r>
            <a:endParaRPr lang="en-US" sz="1800" b="0" strike="noStrike" spc="-1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A28F26-8EC3-4F5A-B6E6-B6F681639EFB}"/>
              </a:ext>
            </a:extLst>
          </p:cNvPr>
          <p:cNvSpPr txBox="1"/>
          <p:nvPr/>
        </p:nvSpPr>
        <p:spPr>
          <a:xfrm>
            <a:off x="1488969" y="3551056"/>
            <a:ext cx="2159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Scenarios</a:t>
            </a:r>
            <a:endParaRPr lang="ko-KR" altLang="en-US" sz="16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289D08A-3855-4393-985F-D25373B8F91C}"/>
              </a:ext>
            </a:extLst>
          </p:cNvPr>
          <p:cNvCxnSpPr>
            <a:stCxn id="50" idx="2"/>
            <a:endCxn id="29" idx="0"/>
          </p:cNvCxnSpPr>
          <p:nvPr/>
        </p:nvCxnSpPr>
        <p:spPr>
          <a:xfrm rot="16200000" flipH="1">
            <a:off x="2400809" y="3004324"/>
            <a:ext cx="608336" cy="1155016"/>
          </a:xfrm>
          <a:prstGeom prst="bentConnector3">
            <a:avLst>
              <a:gd name="adj1" fmla="val 4124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D3D08BF-1474-4008-8421-FAFCB6A0FDEC}"/>
              </a:ext>
            </a:extLst>
          </p:cNvPr>
          <p:cNvCxnSpPr>
            <a:stCxn id="42" idx="2"/>
            <a:endCxn id="29" idx="0"/>
          </p:cNvCxnSpPr>
          <p:nvPr/>
        </p:nvCxnSpPr>
        <p:spPr>
          <a:xfrm rot="5400000">
            <a:off x="3418884" y="3138647"/>
            <a:ext cx="610955" cy="88375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5126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2">
            <a:extLst>
              <a:ext uri="{FF2B5EF4-FFF2-40B4-BE49-F238E27FC236}">
                <a16:creationId xmlns:a16="http://schemas.microsoft.com/office/drawing/2014/main" id="{063C9D35-DC7B-41FF-91A0-E03F157598FB}"/>
              </a:ext>
            </a:extLst>
          </p:cNvPr>
          <p:cNvSpPr/>
          <p:nvPr/>
        </p:nvSpPr>
        <p:spPr>
          <a:xfrm>
            <a:off x="3474419" y="932489"/>
            <a:ext cx="1440000" cy="18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6" name="CustomShape 5"/>
          <p:cNvSpPr/>
          <p:nvPr/>
        </p:nvSpPr>
        <p:spPr>
          <a:xfrm>
            <a:off x="1508280" y="932489"/>
            <a:ext cx="1440000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6"/>
          <p:cNvSpPr/>
          <p:nvPr/>
        </p:nvSpPr>
        <p:spPr>
          <a:xfrm>
            <a:off x="1624639" y="933078"/>
            <a:ext cx="1204718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Data c</a:t>
            </a:r>
            <a:r>
              <a:rPr lang="en-US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ollection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7"/>
          <p:cNvSpPr/>
          <p:nvPr/>
        </p:nvSpPr>
        <p:spPr>
          <a:xfrm>
            <a:off x="1740998" y="1219085"/>
            <a:ext cx="972000" cy="79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Boundary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PM10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Census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Road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>
            <a:extLst>
              <a:ext uri="{FF2B5EF4-FFF2-40B4-BE49-F238E27FC236}">
                <a16:creationId xmlns:a16="http://schemas.microsoft.com/office/drawing/2014/main" id="{FC5B3827-9E72-49D1-BFD4-96078C0ABE76}"/>
              </a:ext>
            </a:extLst>
          </p:cNvPr>
          <p:cNvSpPr/>
          <p:nvPr/>
        </p:nvSpPr>
        <p:spPr>
          <a:xfrm>
            <a:off x="5440558" y="915991"/>
            <a:ext cx="1440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">
            <a:extLst>
              <a:ext uri="{FF2B5EF4-FFF2-40B4-BE49-F238E27FC236}">
                <a16:creationId xmlns:a16="http://schemas.microsoft.com/office/drawing/2014/main" id="{9D6AC513-F544-4835-92AD-F8B7D9680363}"/>
              </a:ext>
            </a:extLst>
          </p:cNvPr>
          <p:cNvSpPr/>
          <p:nvPr/>
        </p:nvSpPr>
        <p:spPr>
          <a:xfrm>
            <a:off x="3474419" y="1601518"/>
            <a:ext cx="1440000" cy="3949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Agent settings &amp;</a:t>
            </a:r>
          </a:p>
          <a:p>
            <a:pPr>
              <a:lnSpc>
                <a:spcPct val="100000"/>
              </a:lnSpc>
            </a:pPr>
            <a:r>
              <a:rPr lang="en-US" sz="11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 decision-making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>
            <a:extLst>
              <a:ext uri="{FF2B5EF4-FFF2-40B4-BE49-F238E27FC236}">
                <a16:creationId xmlns:a16="http://schemas.microsoft.com/office/drawing/2014/main" id="{DA038F54-F65B-402D-BEA0-5C78307FA745}"/>
              </a:ext>
            </a:extLst>
          </p:cNvPr>
          <p:cNvSpPr/>
          <p:nvPr/>
        </p:nvSpPr>
        <p:spPr>
          <a:xfrm>
            <a:off x="3708419" y="2011679"/>
            <a:ext cx="972000" cy="6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strike="noStrike" spc="-4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Health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strike="noStrike" spc="-43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Sensitivity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100" b="0" strike="noStrike" spc="-43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Behaviour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3">
            <a:extLst>
              <a:ext uri="{FF2B5EF4-FFF2-40B4-BE49-F238E27FC236}">
                <a16:creationId xmlns:a16="http://schemas.microsoft.com/office/drawing/2014/main" id="{42720979-6DDE-4F47-A0F9-0FB3E985AC59}"/>
              </a:ext>
            </a:extLst>
          </p:cNvPr>
          <p:cNvSpPr/>
          <p:nvPr/>
        </p:nvSpPr>
        <p:spPr>
          <a:xfrm>
            <a:off x="3474420" y="933078"/>
            <a:ext cx="1550038" cy="25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Atmospheric Settings</a:t>
            </a:r>
            <a:endParaRPr lang="en-US" sz="1100" spc="-1" baseline="-250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Yoon 윤고딕 530_TT"/>
              <a:ea typeface="Yoon 윤고딕 530_TT"/>
            </a:endParaRPr>
          </a:p>
        </p:txBody>
      </p:sp>
      <p:sp>
        <p:nvSpPr>
          <p:cNvPr id="64" name="CustomShape 4">
            <a:extLst>
              <a:ext uri="{FF2B5EF4-FFF2-40B4-BE49-F238E27FC236}">
                <a16:creationId xmlns:a16="http://schemas.microsoft.com/office/drawing/2014/main" id="{81CF9EC9-CD55-4A50-9EF8-0E6ADDE61B6C}"/>
              </a:ext>
            </a:extLst>
          </p:cNvPr>
          <p:cNvSpPr/>
          <p:nvPr/>
        </p:nvSpPr>
        <p:spPr>
          <a:xfrm>
            <a:off x="3708419" y="1219085"/>
            <a:ext cx="972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altLang="ko-KR" sz="1100" spc="-12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PM10 </a:t>
            </a:r>
            <a:r>
              <a:rPr lang="en-US" altLang="ko-KR" sz="1100" strike="noStrike" spc="-12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in patches</a:t>
            </a:r>
            <a:endParaRPr lang="en-US" altLang="ko-KR" spc="-120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20D11E-7FED-4E30-8606-81CDE52F78F2}"/>
              </a:ext>
            </a:extLst>
          </p:cNvPr>
          <p:cNvSpPr txBox="1"/>
          <p:nvPr/>
        </p:nvSpPr>
        <p:spPr>
          <a:xfrm>
            <a:off x="1508280" y="587819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Import GIS data</a:t>
            </a:r>
            <a:endParaRPr lang="ko-KR" altLang="en-US" sz="1600" spc="-1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752ACF-DC00-4F08-894C-696054EBFDDA}"/>
              </a:ext>
            </a:extLst>
          </p:cNvPr>
          <p:cNvSpPr txBox="1"/>
          <p:nvPr/>
        </p:nvSpPr>
        <p:spPr>
          <a:xfrm>
            <a:off x="3474419" y="587819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Settings</a:t>
            </a:r>
            <a:endParaRPr lang="ko-KR" altLang="en-US" sz="16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4" name="CustomShape 2">
            <a:extLst>
              <a:ext uri="{FF2B5EF4-FFF2-40B4-BE49-F238E27FC236}">
                <a16:creationId xmlns:a16="http://schemas.microsoft.com/office/drawing/2014/main" id="{AAB2511B-2E37-4FEB-B7BA-80BE1F116831}"/>
              </a:ext>
            </a:extLst>
          </p:cNvPr>
          <p:cNvSpPr/>
          <p:nvPr/>
        </p:nvSpPr>
        <p:spPr>
          <a:xfrm>
            <a:off x="7406697" y="933078"/>
            <a:ext cx="1440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1">
            <a:extLst>
              <a:ext uri="{FF2B5EF4-FFF2-40B4-BE49-F238E27FC236}">
                <a16:creationId xmlns:a16="http://schemas.microsoft.com/office/drawing/2014/main" id="{F3ABED26-6EBC-4E45-B442-6D5469B73E01}"/>
              </a:ext>
            </a:extLst>
          </p:cNvPr>
          <p:cNvSpPr/>
          <p:nvPr/>
        </p:nvSpPr>
        <p:spPr>
          <a:xfrm>
            <a:off x="5685628" y="1516988"/>
            <a:ext cx="972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Resilience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CustomShape 12">
            <a:extLst>
              <a:ext uri="{FF2B5EF4-FFF2-40B4-BE49-F238E27FC236}">
                <a16:creationId xmlns:a16="http://schemas.microsoft.com/office/drawing/2014/main" id="{4CD9AB85-FEFC-4600-A492-D9B4A7985F86}"/>
              </a:ext>
            </a:extLst>
          </p:cNvPr>
          <p:cNvSpPr/>
          <p:nvPr/>
        </p:nvSpPr>
        <p:spPr>
          <a:xfrm>
            <a:off x="5685628" y="1009025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spc="-1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Temporal trend of PM10</a:t>
            </a:r>
            <a:endParaRPr lang="en-US" sz="1800" b="0" strike="noStrike" spc="-1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C06A79-D452-4BE1-A862-9A75639C8E3B}"/>
              </a:ext>
            </a:extLst>
          </p:cNvPr>
          <p:cNvSpPr txBox="1"/>
          <p:nvPr/>
        </p:nvSpPr>
        <p:spPr>
          <a:xfrm>
            <a:off x="5440558" y="582628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Scenarios</a:t>
            </a:r>
            <a:endParaRPr lang="ko-KR" altLang="en-US" sz="16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F34872-7F12-403A-B8E2-A3F71880DF6E}"/>
              </a:ext>
            </a:extLst>
          </p:cNvPr>
          <p:cNvSpPr txBox="1"/>
          <p:nvPr/>
        </p:nvSpPr>
        <p:spPr>
          <a:xfrm>
            <a:off x="7406697" y="587983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Estimation</a:t>
            </a:r>
            <a:endParaRPr lang="ko-KR" altLang="en-US" sz="16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41" name="CustomShape 11">
            <a:extLst>
              <a:ext uri="{FF2B5EF4-FFF2-40B4-BE49-F238E27FC236}">
                <a16:creationId xmlns:a16="http://schemas.microsoft.com/office/drawing/2014/main" id="{533BA85D-981D-4F5E-A73E-C98BCB105C9D}"/>
              </a:ext>
            </a:extLst>
          </p:cNvPr>
          <p:cNvSpPr/>
          <p:nvPr/>
        </p:nvSpPr>
        <p:spPr>
          <a:xfrm>
            <a:off x="7640697" y="1745235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Vulnerability by district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12">
            <a:extLst>
              <a:ext uri="{FF2B5EF4-FFF2-40B4-BE49-F238E27FC236}">
                <a16:creationId xmlns:a16="http://schemas.microsoft.com/office/drawing/2014/main" id="{9B9F3E24-3FB1-43EE-82A4-93222E951D66}"/>
              </a:ext>
            </a:extLst>
          </p:cNvPr>
          <p:cNvSpPr/>
          <p:nvPr/>
        </p:nvSpPr>
        <p:spPr>
          <a:xfrm>
            <a:off x="7640697" y="1219085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spc="-1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Vulnerability</a:t>
            </a:r>
            <a:r>
              <a:rPr lang="en-US" sz="1100" b="0" strike="noStrike" spc="-1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 by age and </a:t>
            </a:r>
            <a:r>
              <a:rPr lang="en-US" sz="1100" b="0" strike="noStrike" spc="-1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edu</a:t>
            </a:r>
            <a:endParaRPr lang="en-US" sz="1800" b="0" strike="noStrike" spc="-10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11">
            <a:extLst>
              <a:ext uri="{FF2B5EF4-FFF2-40B4-BE49-F238E27FC236}">
                <a16:creationId xmlns:a16="http://schemas.microsoft.com/office/drawing/2014/main" id="{F37B92BD-C56E-4D03-BEC6-7036676BF3BB}"/>
              </a:ext>
            </a:extLst>
          </p:cNvPr>
          <p:cNvSpPr/>
          <p:nvPr/>
        </p:nvSpPr>
        <p:spPr>
          <a:xfrm>
            <a:off x="7640697" y="2271385"/>
            <a:ext cx="972000" cy="4201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7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Vulnerability </a:t>
            </a:r>
            <a:br>
              <a:rPr lang="en-US" sz="1100" b="0" strike="noStrike" spc="-7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</a:br>
            <a:r>
              <a:rPr lang="en-US" sz="1100" b="0" strike="noStrike" spc="-7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within district</a:t>
            </a:r>
            <a:endParaRPr lang="en-US" sz="1800" b="0" strike="noStrike" spc="-7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CDAAAA-AB72-4B6C-BB7E-BCF472AAEA17}"/>
              </a:ext>
            </a:extLst>
          </p:cNvPr>
          <p:cNvSpPr/>
          <p:nvPr/>
        </p:nvSpPr>
        <p:spPr>
          <a:xfrm>
            <a:off x="7508066" y="940698"/>
            <a:ext cx="1237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PM</a:t>
            </a:r>
            <a:r>
              <a:rPr lang="en-US" altLang="ko-KR" sz="11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10</a:t>
            </a:r>
            <a:r>
              <a:rPr lang="en-US" altLang="ko-KR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Yoon 윤고딕 530_TT"/>
                <a:ea typeface="Yoon 윤고딕 530_TT"/>
              </a:rPr>
              <a:t> vulnerability</a:t>
            </a:r>
            <a:endParaRPr lang="ko-KR" altLang="en-US" sz="1100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9A1982B5-C80F-4D4D-8A8E-09D4DA54E904}"/>
              </a:ext>
            </a:extLst>
          </p:cNvPr>
          <p:cNvSpPr/>
          <p:nvPr/>
        </p:nvSpPr>
        <p:spPr>
          <a:xfrm rot="5400000">
            <a:off x="2858969" y="1489169"/>
            <a:ext cx="720000" cy="1800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38DDEB43-FDD6-4EC1-856B-65E8E88D763C}"/>
              </a:ext>
            </a:extLst>
          </p:cNvPr>
          <p:cNvSpPr/>
          <p:nvPr/>
        </p:nvSpPr>
        <p:spPr>
          <a:xfrm rot="5400000">
            <a:off x="4825108" y="1489169"/>
            <a:ext cx="720000" cy="1800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D6C899EB-B0F4-4195-8D6E-F46786593DC8}"/>
              </a:ext>
            </a:extLst>
          </p:cNvPr>
          <p:cNvSpPr/>
          <p:nvPr/>
        </p:nvSpPr>
        <p:spPr>
          <a:xfrm rot="5400000">
            <a:off x="6791247" y="1489169"/>
            <a:ext cx="720000" cy="180000"/>
          </a:xfrm>
          <a:prstGeom prst="triangl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560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7715BB-B56C-40F6-BAAC-99A083AF7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571101"/>
            <a:ext cx="7621064" cy="57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BC6BFC-AE6D-4A53-AF70-E2F936C719D0}"/>
              </a:ext>
            </a:extLst>
          </p:cNvPr>
          <p:cNvSpPr txBox="1"/>
          <p:nvPr/>
        </p:nvSpPr>
        <p:spPr>
          <a:xfrm>
            <a:off x="2858609" y="606613"/>
            <a:ext cx="126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Gangnam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EEAC7-634D-4204-88D2-989988722B4D}"/>
              </a:ext>
            </a:extLst>
          </p:cNvPr>
          <p:cNvSpPr txBox="1"/>
          <p:nvPr/>
        </p:nvSpPr>
        <p:spPr>
          <a:xfrm>
            <a:off x="2858609" y="3482977"/>
            <a:ext cx="126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Gwanak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5341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D9F50B5-5E2D-4FB3-9AA9-9654419C1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199090"/>
              </p:ext>
            </p:extLst>
          </p:nvPr>
        </p:nvGraphicFramePr>
        <p:xfrm>
          <a:off x="867099" y="643203"/>
          <a:ext cx="9905667" cy="2050037"/>
        </p:xfrm>
        <a:graphic>
          <a:graphicData uri="http://schemas.openxmlformats.org/drawingml/2006/table">
            <a:tbl>
              <a:tblPr/>
              <a:tblGrid>
                <a:gridCol w="609927">
                  <a:extLst>
                    <a:ext uri="{9D8B030D-6E8A-4147-A177-3AD203B41FA5}">
                      <a16:colId xmlns:a16="http://schemas.microsoft.com/office/drawing/2014/main" val="1387905617"/>
                    </a:ext>
                  </a:extLst>
                </a:gridCol>
                <a:gridCol w="756762">
                  <a:extLst>
                    <a:ext uri="{9D8B030D-6E8A-4147-A177-3AD203B41FA5}">
                      <a16:colId xmlns:a16="http://schemas.microsoft.com/office/drawing/2014/main" val="3909069764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126532116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3764106430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2001026418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466048615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2773265802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2146374761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1844412666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509704953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2598738409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610095769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3604863748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342507471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452154177"/>
                    </a:ext>
                  </a:extLst>
                </a:gridCol>
                <a:gridCol w="609927">
                  <a:extLst>
                    <a:ext uri="{9D8B030D-6E8A-4147-A177-3AD203B41FA5}">
                      <a16:colId xmlns:a16="http://schemas.microsoft.com/office/drawing/2014/main" val="2008552740"/>
                    </a:ext>
                  </a:extLst>
                </a:gridCol>
              </a:tblGrid>
              <a:tr h="1863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Work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h8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h10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h11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h12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h13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993598"/>
                  </a:ext>
                </a:extLst>
              </a:tr>
              <a:tr h="186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2010-01-01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home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469952"/>
                  </a:ext>
                </a:extLst>
              </a:tr>
              <a:tr h="186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2010-01-01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work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938890"/>
                  </a:ext>
                </a:extLst>
              </a:tr>
              <a:tr h="186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2010-01-02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home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130505"/>
                  </a:ext>
                </a:extLst>
              </a:tr>
              <a:tr h="186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2010-01-02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work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661372"/>
                  </a:ext>
                </a:extLst>
              </a:tr>
              <a:tr h="186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2010-01-03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home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312667"/>
                  </a:ext>
                </a:extLst>
              </a:tr>
              <a:tr h="186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2010-01-03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work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18021"/>
                  </a:ext>
                </a:extLst>
              </a:tr>
              <a:tr h="186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2010-01-04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home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008516"/>
                  </a:ext>
                </a:extLst>
              </a:tr>
              <a:tr h="186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2010-01-04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work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976214"/>
                  </a:ext>
                </a:extLst>
              </a:tr>
              <a:tr h="186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2010-01-05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home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924869"/>
                  </a:ext>
                </a:extLst>
              </a:tr>
              <a:tr h="186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2010-01-05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work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63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58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47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41</a:t>
                      </a: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471" marR="8471" marT="84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340673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47E60E2-7655-4640-ACAC-F650C1919DAE}"/>
              </a:ext>
            </a:extLst>
          </p:cNvPr>
          <p:cNvSpPr/>
          <p:nvPr/>
        </p:nvSpPr>
        <p:spPr>
          <a:xfrm>
            <a:off x="4676396" y="837967"/>
            <a:ext cx="604008" cy="1677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1CA3D7B-56F8-4698-B742-41E4CEECD0F6}"/>
              </a:ext>
            </a:extLst>
          </p:cNvPr>
          <p:cNvCxnSpPr>
            <a:cxnSpLocks/>
            <a:stCxn id="8" idx="2"/>
            <a:endCxn id="5" idx="3"/>
          </p:cNvCxnSpPr>
          <p:nvPr/>
        </p:nvCxnSpPr>
        <p:spPr>
          <a:xfrm flipH="1">
            <a:off x="5280404" y="579406"/>
            <a:ext cx="2718033" cy="342451"/>
          </a:xfrm>
          <a:prstGeom prst="straightConnector1">
            <a:avLst/>
          </a:prstGeom>
          <a:ln w="5715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B02E1B-6696-4477-A053-EFD2B55AA0AF}"/>
              </a:ext>
            </a:extLst>
          </p:cNvPr>
          <p:cNvSpPr txBox="1"/>
          <p:nvPr/>
        </p:nvSpPr>
        <p:spPr>
          <a:xfrm>
            <a:off x="5225876" y="271629"/>
            <a:ext cx="554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Randomly choose one of the value in the first row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98" y="2752874"/>
            <a:ext cx="9905667" cy="4409619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1246957" y="220829"/>
            <a:ext cx="41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(a)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246957" y="2824197"/>
            <a:ext cx="41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Arial" charset="0"/>
                <a:ea typeface="Arial" charset="0"/>
                <a:cs typeface="Arial" charset="0"/>
              </a:rPr>
              <a:t>(b)</a:t>
            </a:r>
            <a:endParaRPr kumimoji="1" lang="ko-KR" alt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84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C3AF7B7D-6432-4A9F-9FCD-9E362F5B7D3D}"/>
              </a:ext>
            </a:extLst>
          </p:cNvPr>
          <p:cNvSpPr/>
          <p:nvPr/>
        </p:nvSpPr>
        <p:spPr>
          <a:xfrm>
            <a:off x="5131903" y="6186333"/>
            <a:ext cx="1620000" cy="1208461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pc="-7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Recover according to local wealth measure </a:t>
            </a:r>
            <a:endParaRPr lang="ko-KR" altLang="en-US" spc="-70" dirty="0">
              <a:solidFill>
                <a:schemeClr val="tx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0D788A03-9D16-4825-9525-D1007FF76A87}"/>
              </a:ext>
            </a:extLst>
          </p:cNvPr>
          <p:cNvSpPr/>
          <p:nvPr/>
        </p:nvSpPr>
        <p:spPr>
          <a:xfrm>
            <a:off x="1610497" y="1284014"/>
            <a:ext cx="1620000" cy="36000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Start</a:t>
            </a:r>
            <a:endParaRPr lang="ko-KR" altLang="en-US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95774F42-910C-444D-9E60-E6863F1DFE5C}"/>
              </a:ext>
            </a:extLst>
          </p:cNvPr>
          <p:cNvSpPr/>
          <p:nvPr/>
        </p:nvSpPr>
        <p:spPr>
          <a:xfrm>
            <a:off x="1610497" y="2518016"/>
            <a:ext cx="1620000" cy="7200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Agents move to home/work</a:t>
            </a:r>
            <a:endParaRPr lang="ko-KR" altLang="en-US" dirty="0">
              <a:solidFill>
                <a:schemeClr val="tx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FA0A5629-FFF0-4F25-B0E6-6609A4DAFBE2}"/>
              </a:ext>
            </a:extLst>
          </p:cNvPr>
          <p:cNvSpPr/>
          <p:nvPr/>
        </p:nvSpPr>
        <p:spPr>
          <a:xfrm>
            <a:off x="1610495" y="3474555"/>
            <a:ext cx="1620000" cy="720000"/>
          </a:xfrm>
          <a:prstGeom prst="flowChartDecision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ko-KR" sz="1400" spc="-7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Near road?</a:t>
            </a:r>
            <a:endParaRPr lang="ko-KR" altLang="en-US" sz="1400" spc="-70" dirty="0">
              <a:solidFill>
                <a:sysClr val="windowText" lastClr="0000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42C41599-41C9-493B-8467-8EDFE5934052}"/>
              </a:ext>
            </a:extLst>
          </p:cNvPr>
          <p:cNvSpPr/>
          <p:nvPr/>
        </p:nvSpPr>
        <p:spPr>
          <a:xfrm>
            <a:off x="1610495" y="5345380"/>
            <a:ext cx="1626988" cy="77437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Health decrease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95F8DB94-7FFB-444F-AC06-E1120E4FBB9F}"/>
              </a:ext>
            </a:extLst>
          </p:cNvPr>
          <p:cNvSpPr/>
          <p:nvPr/>
        </p:nvSpPr>
        <p:spPr>
          <a:xfrm>
            <a:off x="7404293" y="6430954"/>
            <a:ext cx="1620000" cy="720000"/>
          </a:xfrm>
          <a:prstGeom prst="flowChartDecision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spc="-10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Health under 200?</a:t>
            </a:r>
            <a:endParaRPr lang="ko-KR" altLang="en-US" sz="1400" spc="-100" dirty="0">
              <a:solidFill>
                <a:sysClr val="windowText" lastClr="0000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EAF1665A-BF63-4FB4-BD96-4D0BB37A144E}"/>
              </a:ext>
            </a:extLst>
          </p:cNvPr>
          <p:cNvSpPr/>
          <p:nvPr/>
        </p:nvSpPr>
        <p:spPr>
          <a:xfrm>
            <a:off x="7404293" y="5151867"/>
            <a:ext cx="1620000" cy="7200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pc="-70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Label agent as highly exposed </a:t>
            </a:r>
            <a:endParaRPr lang="ko-KR" altLang="en-US" spc="-70" dirty="0">
              <a:solidFill>
                <a:schemeClr val="tx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C0480C5C-42DF-43DF-9371-74AB04138FFE}"/>
              </a:ext>
            </a:extLst>
          </p:cNvPr>
          <p:cNvSpPr/>
          <p:nvPr/>
        </p:nvSpPr>
        <p:spPr>
          <a:xfrm>
            <a:off x="7404293" y="3618852"/>
            <a:ext cx="1620000" cy="720000"/>
          </a:xfrm>
          <a:prstGeom prst="flowChartDecision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spc="-10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Health under 100?</a:t>
            </a:r>
            <a:endParaRPr lang="ko-KR" altLang="en-US" sz="1400" spc="-100" dirty="0">
              <a:solidFill>
                <a:sysClr val="windowText" lastClr="0000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898D9093-2981-49E9-882C-795C951E0D25}"/>
              </a:ext>
            </a:extLst>
          </p:cNvPr>
          <p:cNvSpPr/>
          <p:nvPr/>
        </p:nvSpPr>
        <p:spPr>
          <a:xfrm>
            <a:off x="7404293" y="2526589"/>
            <a:ext cx="1620000" cy="7200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Label agent as at risk</a:t>
            </a:r>
            <a:endParaRPr lang="ko-KR" altLang="en-US" dirty="0">
              <a:solidFill>
                <a:schemeClr val="tx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C47A876-4F9E-4553-B268-AD01E296FDCD}"/>
              </a:ext>
            </a:extLst>
          </p:cNvPr>
          <p:cNvSpPr/>
          <p:nvPr/>
        </p:nvSpPr>
        <p:spPr>
          <a:xfrm>
            <a:off x="9662100" y="2514790"/>
            <a:ext cx="1260000" cy="36000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End</a:t>
            </a:r>
            <a:endParaRPr lang="ko-KR" altLang="en-US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8F6FCFC7-7787-42C0-B5C1-011EB38AE31F}"/>
              </a:ext>
            </a:extLst>
          </p:cNvPr>
          <p:cNvSpPr/>
          <p:nvPr/>
        </p:nvSpPr>
        <p:spPr>
          <a:xfrm>
            <a:off x="1610495" y="1896573"/>
            <a:ext cx="1620000" cy="36000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pc="-80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Day = Day + 1</a:t>
            </a:r>
            <a:endParaRPr lang="ko-KR" altLang="en-US" spc="-80" dirty="0">
              <a:solidFill>
                <a:schemeClr val="tx1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89761E-53DB-42D7-9E3F-E33D679AB842}"/>
              </a:ext>
            </a:extLst>
          </p:cNvPr>
          <p:cNvCxnSpPr/>
          <p:nvPr/>
        </p:nvCxnSpPr>
        <p:spPr>
          <a:xfrm flipH="1">
            <a:off x="2420495" y="1644014"/>
            <a:ext cx="2" cy="252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F58860-6C05-48EF-8492-DE1DEDA57106}"/>
              </a:ext>
            </a:extLst>
          </p:cNvPr>
          <p:cNvCxnSpPr>
            <a:stCxn id="13" idx="2"/>
            <a:endCxn id="5" idx="0"/>
          </p:cNvCxnSpPr>
          <p:nvPr/>
        </p:nvCxnSpPr>
        <p:spPr>
          <a:xfrm>
            <a:off x="2420495" y="2256573"/>
            <a:ext cx="2" cy="2614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462368-62E0-42E5-B52C-08BD95207603}"/>
              </a:ext>
            </a:extLst>
          </p:cNvPr>
          <p:cNvGrpSpPr/>
          <p:nvPr/>
        </p:nvGrpSpPr>
        <p:grpSpPr>
          <a:xfrm>
            <a:off x="3585396" y="1888104"/>
            <a:ext cx="1506018" cy="891389"/>
            <a:chOff x="3691852" y="1824464"/>
            <a:chExt cx="2007612" cy="1391525"/>
          </a:xfrm>
        </p:grpSpPr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532473A2-A120-435F-9459-9F760676FA5C}"/>
                </a:ext>
              </a:extLst>
            </p:cNvPr>
            <p:cNvSpPr/>
            <p:nvPr/>
          </p:nvSpPr>
          <p:spPr>
            <a:xfrm>
              <a:off x="3691852" y="1837684"/>
              <a:ext cx="2007612" cy="1292662"/>
            </a:xfrm>
            <a:prstGeom prst="flowChartProcess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C9F727-98E8-4700-80C1-F91C00AAD2F9}"/>
                </a:ext>
              </a:extLst>
            </p:cNvPr>
            <p:cNvSpPr txBox="1"/>
            <p:nvPr/>
          </p:nvSpPr>
          <p:spPr>
            <a:xfrm>
              <a:off x="3691852" y="1824464"/>
              <a:ext cx="2007612" cy="44959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Sensitivity</a:t>
              </a:r>
              <a:endParaRPr lang="ko-KR" altLang="en-US" sz="1200" dirty="0">
                <a:latin typeface="Yoon 윤고딕 540_TT" panose="02090603020101020101" pitchFamily="18" charset="-127"/>
                <a:ea typeface="Yoon 윤고딕 540_TT" panose="0209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D3BFF7-662D-411F-A77E-6E5B15B39A54}"/>
                </a:ext>
              </a:extLst>
            </p:cNvPr>
            <p:cNvSpPr txBox="1"/>
            <p:nvPr/>
          </p:nvSpPr>
          <p:spPr>
            <a:xfrm>
              <a:off x="3704209" y="2207017"/>
              <a:ext cx="1995255" cy="1008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Education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Yoon 윤고딕 540_TT" panose="02090603020101020101" pitchFamily="18" charset="-127"/>
                  <a:ea typeface="Yoon 윤고딕 540_TT" panose="02090603020101020101" pitchFamily="18" charset="-127"/>
                </a:rPr>
                <a:t>Road Proximity</a:t>
              </a: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7915B9B-2077-4174-8138-C08737B537FF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8214293" y="5871867"/>
            <a:ext cx="0" cy="559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3E09586-BADF-494F-9B14-DC2FC3E9B756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8214293" y="4338852"/>
            <a:ext cx="0" cy="8130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463444A-AF10-4744-9539-4E432CC8E138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flipV="1">
            <a:off x="8214293" y="3246589"/>
            <a:ext cx="0" cy="372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D77C6EE8-E46C-4889-8568-9CCF6C38D1BE}"/>
              </a:ext>
            </a:extLst>
          </p:cNvPr>
          <p:cNvCxnSpPr>
            <a:stCxn id="10" idx="1"/>
            <a:endCxn id="5" idx="3"/>
          </p:cNvCxnSpPr>
          <p:nvPr/>
        </p:nvCxnSpPr>
        <p:spPr>
          <a:xfrm rot="10800000">
            <a:off x="3230497" y="2878016"/>
            <a:ext cx="4173796" cy="1100836"/>
          </a:xfrm>
          <a:prstGeom prst="bentConnector3">
            <a:avLst>
              <a:gd name="adj1" fmla="val 34277"/>
            </a:avLst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6329EB6-7484-48A8-B1C7-60E5D3C8EA3C}"/>
              </a:ext>
            </a:extLst>
          </p:cNvPr>
          <p:cNvCxnSpPr/>
          <p:nvPr/>
        </p:nvCxnSpPr>
        <p:spPr>
          <a:xfrm>
            <a:off x="2425258" y="2342445"/>
            <a:ext cx="1152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206D8211-7505-4333-B658-BFFBB8FEFAC9}"/>
              </a:ext>
            </a:extLst>
          </p:cNvPr>
          <p:cNvSpPr/>
          <p:nvPr/>
        </p:nvSpPr>
        <p:spPr>
          <a:xfrm>
            <a:off x="918886" y="1061332"/>
            <a:ext cx="10441371" cy="6741548"/>
          </a:xfrm>
          <a:prstGeom prst="flowChart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9CAB23B-3026-4913-AB8C-00278ADED0FD}"/>
              </a:ext>
            </a:extLst>
          </p:cNvPr>
          <p:cNvSpPr txBox="1"/>
          <p:nvPr/>
        </p:nvSpPr>
        <p:spPr>
          <a:xfrm>
            <a:off x="1309078" y="371669"/>
            <a:ext cx="3377682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SCENARIO</a:t>
            </a:r>
          </a:p>
          <a:p>
            <a:r>
              <a:rPr lang="en-US" altLang="ko-KR" sz="14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1. Pollution scenario (BAU,</a:t>
            </a:r>
            <a:r>
              <a:rPr lang="ko-KR" altLang="en-US" sz="14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4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INC,</a:t>
            </a:r>
            <a:r>
              <a:rPr lang="ko-KR" altLang="en-US" sz="14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r>
              <a:rPr lang="en-US" altLang="ko-KR" sz="14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DEC)</a:t>
            </a:r>
          </a:p>
        </p:txBody>
      </p:sp>
      <p:sp>
        <p:nvSpPr>
          <p:cNvPr id="66" name="순서도: 문서 65">
            <a:extLst>
              <a:ext uri="{FF2B5EF4-FFF2-40B4-BE49-F238E27FC236}">
                <a16:creationId xmlns:a16="http://schemas.microsoft.com/office/drawing/2014/main" id="{EB249FB4-618E-48DF-A1B7-2644C4653FD0}"/>
              </a:ext>
            </a:extLst>
          </p:cNvPr>
          <p:cNvSpPr/>
          <p:nvPr/>
        </p:nvSpPr>
        <p:spPr>
          <a:xfrm>
            <a:off x="9662100" y="1504769"/>
            <a:ext cx="1260000" cy="720000"/>
          </a:xfrm>
          <a:prstGeom prst="flowChartDocumen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 plot</a:t>
            </a:r>
            <a:endParaRPr lang="ko-KR" altLang="en-US" dirty="0"/>
          </a:p>
        </p:txBody>
      </p:sp>
      <p:sp>
        <p:nvSpPr>
          <p:cNvPr id="70" name="순서도: 판단 69">
            <a:extLst>
              <a:ext uri="{FF2B5EF4-FFF2-40B4-BE49-F238E27FC236}">
                <a16:creationId xmlns:a16="http://schemas.microsoft.com/office/drawing/2014/main" id="{B43DCFB2-1F9B-462B-88D9-5CFA3508A750}"/>
              </a:ext>
            </a:extLst>
          </p:cNvPr>
          <p:cNvSpPr/>
          <p:nvPr/>
        </p:nvSpPr>
        <p:spPr>
          <a:xfrm>
            <a:off x="7224293" y="1410293"/>
            <a:ext cx="1980000" cy="900000"/>
          </a:xfrm>
          <a:prstGeom prst="flowChartDecision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spc="-10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End of 12 </a:t>
            </a:r>
            <a:r>
              <a:rPr lang="en-GB" altLang="ko-KR" sz="1600" spc="-10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years</a:t>
            </a:r>
            <a:r>
              <a:rPr lang="en-US" altLang="ko-KR" sz="1600" spc="-10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?</a:t>
            </a:r>
            <a:endParaRPr lang="ko-KR" altLang="en-US" sz="1600" spc="-100" dirty="0">
              <a:solidFill>
                <a:sysClr val="windowText" lastClr="0000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B9441BD-2287-414C-B676-6D87FA1F87D5}"/>
              </a:ext>
            </a:extLst>
          </p:cNvPr>
          <p:cNvCxnSpPr>
            <a:cxnSpLocks/>
            <a:stCxn id="11" idx="0"/>
            <a:endCxn id="70" idx="2"/>
          </p:cNvCxnSpPr>
          <p:nvPr/>
        </p:nvCxnSpPr>
        <p:spPr>
          <a:xfrm flipV="1">
            <a:off x="8214293" y="2310293"/>
            <a:ext cx="0" cy="216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94AB29E-1A20-496D-95F4-7AE4CA0BC97D}"/>
              </a:ext>
            </a:extLst>
          </p:cNvPr>
          <p:cNvCxnSpPr>
            <a:cxnSpLocks/>
            <a:stCxn id="70" idx="3"/>
            <a:endCxn id="66" idx="1"/>
          </p:cNvCxnSpPr>
          <p:nvPr/>
        </p:nvCxnSpPr>
        <p:spPr>
          <a:xfrm>
            <a:off x="9204293" y="1860293"/>
            <a:ext cx="457807" cy="4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75F6C24-CD7F-486A-9AC5-787B98C94502}"/>
              </a:ext>
            </a:extLst>
          </p:cNvPr>
          <p:cNvCxnSpPr>
            <a:cxnSpLocks/>
            <a:stCxn id="66" idx="2"/>
            <a:endCxn id="12" idx="0"/>
          </p:cNvCxnSpPr>
          <p:nvPr/>
        </p:nvCxnSpPr>
        <p:spPr>
          <a:xfrm>
            <a:off x="10292100" y="2177169"/>
            <a:ext cx="0" cy="3376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순서도: 판단 38">
            <a:extLst>
              <a:ext uri="{FF2B5EF4-FFF2-40B4-BE49-F238E27FC236}">
                <a16:creationId xmlns:a16="http://schemas.microsoft.com/office/drawing/2014/main" id="{6D1E7AEC-709A-43A2-A460-044CE15A053D}"/>
              </a:ext>
            </a:extLst>
          </p:cNvPr>
          <p:cNvSpPr/>
          <p:nvPr/>
        </p:nvSpPr>
        <p:spPr>
          <a:xfrm>
            <a:off x="1612936" y="6340954"/>
            <a:ext cx="1620000" cy="900000"/>
          </a:xfrm>
          <a:prstGeom prst="flowChartDecision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spc="-7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Health under </a:t>
            </a:r>
          </a:p>
          <a:p>
            <a:pPr algn="ctr"/>
            <a:r>
              <a:rPr lang="en-US" altLang="ko-KR" sz="1100" spc="-7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100, 150, 200?</a:t>
            </a:r>
            <a:endParaRPr lang="ko-KR" altLang="en-US" sz="1100" spc="-70" dirty="0">
              <a:solidFill>
                <a:sysClr val="windowText" lastClr="0000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1037B1-9BFD-41F5-8A46-ABC970C2C62C}"/>
              </a:ext>
            </a:extLst>
          </p:cNvPr>
          <p:cNvSpPr txBox="1"/>
          <p:nvPr/>
        </p:nvSpPr>
        <p:spPr>
          <a:xfrm>
            <a:off x="4948906" y="8029111"/>
            <a:ext cx="3816976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</a:lstStyle>
          <a:p>
            <a:r>
              <a:rPr lang="en-US" altLang="ko-KR" dirty="0"/>
              <a:t>SCENARIO</a:t>
            </a:r>
          </a:p>
          <a:p>
            <a:r>
              <a:rPr lang="en-US" altLang="ko-KR" dirty="0"/>
              <a:t>2. Resilience scenario (AC100, AC150, AC200)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D6CE805-8603-4CD7-88CD-9776F3434B93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 flipH="1">
            <a:off x="2422936" y="6119750"/>
            <a:ext cx="1053" cy="2212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7D71909-0D50-4E9D-AFE4-1C9859D43767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 flipV="1">
            <a:off x="3232936" y="6790564"/>
            <a:ext cx="1898967" cy="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CE078AC-FCB4-4839-AE12-7FE7060EC2D7}"/>
              </a:ext>
            </a:extLst>
          </p:cNvPr>
          <p:cNvCxnSpPr>
            <a:stCxn id="45" idx="3"/>
            <a:endCxn id="8" idx="1"/>
          </p:cNvCxnSpPr>
          <p:nvPr/>
        </p:nvCxnSpPr>
        <p:spPr>
          <a:xfrm>
            <a:off x="6751903" y="6790564"/>
            <a:ext cx="652390" cy="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CBF07009-6A95-4DDA-8A39-741970B0C56F}"/>
              </a:ext>
            </a:extLst>
          </p:cNvPr>
          <p:cNvCxnSpPr>
            <a:stCxn id="8" idx="2"/>
            <a:endCxn id="5" idx="1"/>
          </p:cNvCxnSpPr>
          <p:nvPr/>
        </p:nvCxnSpPr>
        <p:spPr>
          <a:xfrm rot="5400000" flipH="1">
            <a:off x="2775926" y="1712587"/>
            <a:ext cx="4272938" cy="6603796"/>
          </a:xfrm>
          <a:prstGeom prst="bentConnector4">
            <a:avLst>
              <a:gd name="adj1" fmla="val -8060"/>
              <a:gd name="adj2" fmla="val 106601"/>
            </a:avLst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4830320-7AD4-4D91-8405-B2A1B8EE5B78}"/>
              </a:ext>
            </a:extLst>
          </p:cNvPr>
          <p:cNvCxnSpPr>
            <a:cxnSpLocks/>
          </p:cNvCxnSpPr>
          <p:nvPr/>
        </p:nvCxnSpPr>
        <p:spPr>
          <a:xfrm>
            <a:off x="2420497" y="894889"/>
            <a:ext cx="0" cy="389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38125AA-9C36-40AA-A92D-F66C74F801F2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5941903" y="7394794"/>
            <a:ext cx="0" cy="63431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4948906" y="8542086"/>
            <a:ext cx="50048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ko-KR" sz="11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*AC (Adaptive Capacity): maximum health level to which an agent can recover</a:t>
            </a:r>
            <a:r>
              <a:rPr lang="ko-KR" altLang="ko-KR" sz="1100" dirty="0"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</a:t>
            </a:r>
            <a:endParaRPr lang="ko-KR" altLang="en-US" sz="1100" dirty="0"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49" name="직선 연결선[R] 48"/>
          <p:cNvCxnSpPr>
            <a:stCxn id="6" idx="1"/>
          </p:cNvCxnSpPr>
          <p:nvPr/>
        </p:nvCxnSpPr>
        <p:spPr>
          <a:xfrm flipH="1">
            <a:off x="1173561" y="3834555"/>
            <a:ext cx="436934" cy="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/>
          <p:cNvCxnSpPr/>
          <p:nvPr/>
        </p:nvCxnSpPr>
        <p:spPr>
          <a:xfrm flipH="1">
            <a:off x="1173561" y="6790563"/>
            <a:ext cx="436934" cy="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6.png"/>
          <p:cNvPicPr/>
          <p:nvPr/>
        </p:nvPicPr>
        <p:blipFill rotWithShape="1">
          <a:blip r:embed="rId2" cstate="print"/>
          <a:srcRect l="23889"/>
          <a:stretch/>
        </p:blipFill>
        <p:spPr bwMode="auto">
          <a:xfrm>
            <a:off x="3261708" y="5363944"/>
            <a:ext cx="2845866" cy="3727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8" name="순서도: 판단 47">
            <a:extLst>
              <a:ext uri="{FF2B5EF4-FFF2-40B4-BE49-F238E27FC236}">
                <a16:creationId xmlns:a16="http://schemas.microsoft.com/office/drawing/2014/main" id="{988D6829-808B-48DB-829E-69B944F0786A}"/>
              </a:ext>
            </a:extLst>
          </p:cNvPr>
          <p:cNvSpPr/>
          <p:nvPr/>
        </p:nvSpPr>
        <p:spPr>
          <a:xfrm>
            <a:off x="1605415" y="4435496"/>
            <a:ext cx="1620000" cy="720000"/>
          </a:xfrm>
          <a:prstGeom prst="flowChartDecision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70" dirty="0">
              <a:solidFill>
                <a:sysClr val="windowText" lastClr="0000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sp>
        <p:nvSpPr>
          <p:cNvPr id="50" name="텍스트 상자 30">
            <a:extLst>
              <a:ext uri="{FF2B5EF4-FFF2-40B4-BE49-F238E27FC236}">
                <a16:creationId xmlns:a16="http://schemas.microsoft.com/office/drawing/2014/main" id="{96608EC2-FDED-4E02-A51B-A74AFCAB3315}"/>
              </a:ext>
            </a:extLst>
          </p:cNvPr>
          <p:cNvSpPr txBox="1"/>
          <p:nvPr/>
        </p:nvSpPr>
        <p:spPr>
          <a:xfrm>
            <a:off x="1718591" y="4578082"/>
            <a:ext cx="1418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-10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PM</a:t>
            </a:r>
            <a:r>
              <a:rPr lang="en-US" altLang="ko-KR" sz="1100" spc="-100" baseline="-2500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10</a:t>
            </a:r>
            <a:r>
              <a:rPr lang="en-US" altLang="ko-KR" sz="1100" spc="-10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 of location </a:t>
            </a:r>
          </a:p>
          <a:p>
            <a:pPr algn="ctr"/>
            <a:r>
              <a:rPr lang="en-US" altLang="ko-KR" sz="1100" spc="-100" dirty="0">
                <a:solidFill>
                  <a:sysClr val="windowText" lastClr="000000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over threshold?</a:t>
            </a:r>
            <a:endParaRPr lang="ko-KR" altLang="en-US" sz="1100" spc="-100" dirty="0">
              <a:solidFill>
                <a:sysClr val="windowText" lastClr="000000"/>
              </a:solidFill>
              <a:latin typeface="Yoon 윤고딕 540_TT" panose="02090603020101020101" pitchFamily="18" charset="-127"/>
              <a:ea typeface="Yoon 윤고딕 540_TT" panose="02090603020101020101" pitchFamily="18" charset="-127"/>
            </a:endParaRPr>
          </a:p>
        </p:txBody>
      </p:sp>
      <p:cxnSp>
        <p:nvCxnSpPr>
          <p:cNvPr id="51" name="직선 연결선[R] 48">
            <a:extLst>
              <a:ext uri="{FF2B5EF4-FFF2-40B4-BE49-F238E27FC236}">
                <a16:creationId xmlns:a16="http://schemas.microsoft.com/office/drawing/2014/main" id="{7073CD74-C52C-462A-A817-928FC1DE93CD}"/>
              </a:ext>
            </a:extLst>
          </p:cNvPr>
          <p:cNvCxnSpPr/>
          <p:nvPr/>
        </p:nvCxnSpPr>
        <p:spPr>
          <a:xfrm flipH="1">
            <a:off x="1173560" y="4780255"/>
            <a:ext cx="436934" cy="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C0E045A-5F8C-47B1-BB71-52337374C966}"/>
              </a:ext>
            </a:extLst>
          </p:cNvPr>
          <p:cNvCxnSpPr>
            <a:cxnSpLocks/>
          </p:cNvCxnSpPr>
          <p:nvPr/>
        </p:nvCxnSpPr>
        <p:spPr>
          <a:xfrm flipH="1">
            <a:off x="2420495" y="3232073"/>
            <a:ext cx="7251" cy="25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3B8141F-81D6-4C45-9CFA-993D61B275CE}"/>
              </a:ext>
            </a:extLst>
          </p:cNvPr>
          <p:cNvCxnSpPr>
            <a:cxnSpLocks/>
            <a:stCxn id="6" idx="2"/>
            <a:endCxn id="48" idx="0"/>
          </p:cNvCxnSpPr>
          <p:nvPr/>
        </p:nvCxnSpPr>
        <p:spPr>
          <a:xfrm flipH="1">
            <a:off x="2415415" y="4194555"/>
            <a:ext cx="5080" cy="24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A5B1BF4-164A-4CA9-849D-B867991A72F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422937" y="5152555"/>
            <a:ext cx="1052" cy="192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F8902528-0283-4DB9-A50F-EBCB3B50B313}"/>
              </a:ext>
            </a:extLst>
          </p:cNvPr>
          <p:cNvSpPr/>
          <p:nvPr/>
        </p:nvSpPr>
        <p:spPr>
          <a:xfrm>
            <a:off x="3544906" y="3490034"/>
            <a:ext cx="1404000" cy="68400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Set additional weight on α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rPr>
              <a:t>in equation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08F4A28-84C5-4434-A2C3-33C579FAA9A2}"/>
              </a:ext>
            </a:extLst>
          </p:cNvPr>
          <p:cNvCxnSpPr>
            <a:cxnSpLocks/>
            <a:stCxn id="6" idx="3"/>
            <a:endCxn id="67" idx="1"/>
          </p:cNvCxnSpPr>
          <p:nvPr/>
        </p:nvCxnSpPr>
        <p:spPr>
          <a:xfrm flipV="1">
            <a:off x="3230495" y="3832034"/>
            <a:ext cx="314411" cy="2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A712716-26A8-492E-BF63-F76524C1C51A}"/>
              </a:ext>
            </a:extLst>
          </p:cNvPr>
          <p:cNvCxnSpPr>
            <a:stCxn id="67" idx="2"/>
            <a:endCxn id="48" idx="3"/>
          </p:cNvCxnSpPr>
          <p:nvPr/>
        </p:nvCxnSpPr>
        <p:spPr>
          <a:xfrm rot="5400000">
            <a:off x="3425430" y="3974020"/>
            <a:ext cx="621462" cy="102149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29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19C2316-F180-4541-A051-769F9D998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r="9270"/>
          <a:stretch/>
        </p:blipFill>
        <p:spPr>
          <a:xfrm>
            <a:off x="-1734653" y="646560"/>
            <a:ext cx="6535253" cy="5514120"/>
          </a:xfrm>
          <a:prstGeom prst="rect">
            <a:avLst/>
          </a:prstGeom>
        </p:spPr>
      </p:pic>
      <p:pic>
        <p:nvPicPr>
          <p:cNvPr id="98" name="그림 7"/>
          <p:cNvPicPr/>
          <p:nvPr/>
        </p:nvPicPr>
        <p:blipFill rotWithShape="1">
          <a:blip r:embed="rId3"/>
          <a:srcRect l="75612" t="7777" b="8519"/>
          <a:stretch/>
        </p:blipFill>
        <p:spPr>
          <a:xfrm>
            <a:off x="4699160" y="646560"/>
            <a:ext cx="2271880" cy="5514120"/>
          </a:xfrm>
          <a:prstGeom prst="rect">
            <a:avLst/>
          </a:prstGeom>
          <a:ln>
            <a:noFill/>
          </a:ln>
        </p:spPr>
      </p:pic>
      <p:graphicFrame>
        <p:nvGraphicFramePr>
          <p:cNvPr id="99" name="Table 1"/>
          <p:cNvGraphicFramePr/>
          <p:nvPr>
            <p:extLst>
              <p:ext uri="{D42A27DB-BD31-4B8C-83A1-F6EECF244321}">
                <p14:modId xmlns:p14="http://schemas.microsoft.com/office/powerpoint/2010/main" val="3296175051"/>
              </p:ext>
            </p:extLst>
          </p:nvPr>
        </p:nvGraphicFramePr>
        <p:xfrm>
          <a:off x="6985080" y="646560"/>
          <a:ext cx="5600520" cy="5514120"/>
        </p:xfrm>
        <a:graphic>
          <a:graphicData uri="http://schemas.openxmlformats.org/drawingml/2006/table">
            <a:tbl>
              <a:tblPr/>
              <a:tblGrid>
                <a:gridCol w="80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4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Land Price (in Korean Won)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Health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&lt; 920,459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+ 0.01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920,459 - 1,550,940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+ 0.01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1,550,940 - 2,091,133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+ 0.02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2,091,133 - 2,637,070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+ 0.04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2,637,070 - 3,273,274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+ 0.05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3,273,274 - 4,140,183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+ 0.05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4,140,183 - 5,443,608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+ 0.06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5,443,608 - 8,361,806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+ 0.07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1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8,361,806 - 11,545,447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+ 0.12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11,545,447 - 20,261,596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+ 0.15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2808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0" name="CustomShape 2"/>
          <p:cNvSpPr/>
          <p:nvPr/>
        </p:nvSpPr>
        <p:spPr>
          <a:xfrm>
            <a:off x="-1574720" y="646560"/>
            <a:ext cx="964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6273720" y="646560"/>
            <a:ext cx="9648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908DE-6383-4055-B1ED-16D0B2A4D854}"/>
              </a:ext>
            </a:extLst>
          </p:cNvPr>
          <p:cNvSpPr txBox="1"/>
          <p:nvPr/>
        </p:nvSpPr>
        <p:spPr>
          <a:xfrm>
            <a:off x="711200" y="5778500"/>
            <a:ext cx="127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Gwanak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4BACF-0E9B-4274-85AF-CC3011C226A9}"/>
              </a:ext>
            </a:extLst>
          </p:cNvPr>
          <p:cNvSpPr txBox="1"/>
          <p:nvPr/>
        </p:nvSpPr>
        <p:spPr>
          <a:xfrm>
            <a:off x="2921000" y="5435600"/>
            <a:ext cx="127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Gangnam</a:t>
            </a:r>
            <a:endParaRPr lang="ko-KR" altLang="en-US" sz="16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"/>
          <p:cNvPicPr/>
          <p:nvPr/>
        </p:nvPicPr>
        <p:blipFill>
          <a:blip r:embed="rId2"/>
          <a:stretch/>
        </p:blipFill>
        <p:spPr>
          <a:xfrm>
            <a:off x="458280" y="-691560"/>
            <a:ext cx="11039040" cy="4819320"/>
          </a:xfrm>
          <a:prstGeom prst="rect">
            <a:avLst/>
          </a:prstGeom>
          <a:ln>
            <a:noFill/>
          </a:ln>
        </p:spPr>
      </p:pic>
      <p:pic>
        <p:nvPicPr>
          <p:cNvPr id="103" name="그림 2"/>
          <p:cNvPicPr/>
          <p:nvPr/>
        </p:nvPicPr>
        <p:blipFill>
          <a:blip r:embed="rId3"/>
          <a:stretch/>
        </p:blipFill>
        <p:spPr>
          <a:xfrm>
            <a:off x="458280" y="4128120"/>
            <a:ext cx="11039040" cy="456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</TotalTime>
  <Words>601</Words>
  <Application>Microsoft Office PowerPoint</Application>
  <PresentationFormat>와이드스크린</PresentationFormat>
  <Paragraphs>344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DejaVu Sans</vt:lpstr>
      <vt:lpstr>Yoon 윤고딕 530_TT</vt:lpstr>
      <vt:lpstr>Yoon 윤고딕 540_TT</vt:lpstr>
      <vt:lpstr>맑은 고딕</vt:lpstr>
      <vt:lpstr>Arial</vt:lpstr>
      <vt:lpstr>Calibri</vt:lpstr>
      <vt:lpstr>Symbol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shinhyesop@gmail.com</dc:creator>
  <dc:description/>
  <cp:lastModifiedBy>H. Shin</cp:lastModifiedBy>
  <cp:revision>98</cp:revision>
  <dcterms:created xsi:type="dcterms:W3CDTF">2016-11-08T18:03:57Z</dcterms:created>
  <dcterms:modified xsi:type="dcterms:W3CDTF">2019-01-12T11:30:51Z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 Corporation</vt:lpwstr>
  </property>
  <property fmtid="{D5CDD505-2E9C-101B-9397-08002B2CF9AE}" pid="4" name="HiddenSlides">
    <vt:i4>0</vt:i4>
  </property>
  <property fmtid="{D5CDD505-2E9C-101B-9397-08002B2CF9AE}" pid="5" name="HyperlinksChanged">
    <vt:bool>true</vt:bool>
  </property>
  <property fmtid="{D5CDD505-2E9C-101B-9397-08002B2CF9AE}" pid="6" name="LinksUpToDate">
    <vt:bool>true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와이드스크린</vt:lpwstr>
  </property>
  <property fmtid="{D5CDD505-2E9C-101B-9397-08002B2CF9AE}" pid="10" name="ScaleCrop">
    <vt:bool>true</vt:bool>
  </property>
  <property fmtid="{D5CDD505-2E9C-101B-9397-08002B2CF9AE}" pid="11" name="ShareDoc">
    <vt:bool>true</vt:bool>
  </property>
  <property fmtid="{D5CDD505-2E9C-101B-9397-08002B2CF9AE}" pid="12" name="Slides">
    <vt:i4>9</vt:i4>
  </property>
</Properties>
</file>